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slideLayouts/slideLayout8.xml" ContentType="application/vnd.openxmlformats-officedocument.presentationml.slideLayout+xml"/>
  <Override PartName="/ppt/theme/theme3.xml" ContentType="application/vnd.openxmlformats-officedocument.theme+xml"/>
  <Override PartName="/ppt/slideLayouts/slideLayout9.xml" ContentType="application/vnd.openxmlformats-officedocument.presentationml.slideLayout+xml"/>
  <Override PartName="/ppt/theme/theme4.xml" ContentType="application/vnd.openxmlformats-officedocument.theme+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5.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4" r:id="rId1"/>
    <p:sldMasterId id="2147483678" r:id="rId2"/>
    <p:sldMasterId id="2147483685" r:id="rId3"/>
    <p:sldMasterId id="2147483690" r:id="rId4"/>
    <p:sldMasterId id="2147483695" r:id="rId5"/>
    <p:sldMasterId id="2147483703" r:id="rId6"/>
  </p:sldMasterIdLst>
  <p:notesMasterIdLst>
    <p:notesMasterId r:id="rId36"/>
  </p:notesMasterIdLst>
  <p:sldIdLst>
    <p:sldId id="334" r:id="rId7"/>
    <p:sldId id="1780" r:id="rId8"/>
    <p:sldId id="1818" r:id="rId9"/>
    <p:sldId id="1819" r:id="rId10"/>
    <p:sldId id="1820" r:id="rId11"/>
    <p:sldId id="1827" r:id="rId12"/>
    <p:sldId id="1824" r:id="rId13"/>
    <p:sldId id="1825" r:id="rId14"/>
    <p:sldId id="1823" r:id="rId15"/>
    <p:sldId id="1828" r:id="rId16"/>
    <p:sldId id="1829" r:id="rId17"/>
    <p:sldId id="1821" r:id="rId18"/>
    <p:sldId id="1822" r:id="rId19"/>
    <p:sldId id="1836" r:id="rId20"/>
    <p:sldId id="1838" r:id="rId21"/>
    <p:sldId id="1833" r:id="rId22"/>
    <p:sldId id="1835" r:id="rId23"/>
    <p:sldId id="1842" r:id="rId24"/>
    <p:sldId id="1841" r:id="rId25"/>
    <p:sldId id="908" r:id="rId26"/>
    <p:sldId id="902" r:id="rId27"/>
    <p:sldId id="909" r:id="rId28"/>
    <p:sldId id="1844" r:id="rId29"/>
    <p:sldId id="1845" r:id="rId30"/>
    <p:sldId id="1843" r:id="rId31"/>
    <p:sldId id="903" r:id="rId32"/>
    <p:sldId id="912" r:id="rId33"/>
    <p:sldId id="1813" r:id="rId34"/>
    <p:sldId id="1846"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4"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mber Israelsen" initials="AI" lastIdx="1" clrIdx="0">
    <p:extLst>
      <p:ext uri="{19B8F6BF-5375-455C-9EA6-DF929625EA0E}">
        <p15:presenceInfo xmlns:p15="http://schemas.microsoft.com/office/powerpoint/2012/main" userId="590ccaf7a7639fd1"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9900"/>
    <a:srgbClr val="CECECE"/>
    <a:srgbClr val="E8E8E8"/>
    <a:srgbClr val="E5353B"/>
    <a:srgbClr val="D92D6D"/>
    <a:srgbClr val="F24381"/>
    <a:srgbClr val="FFC000"/>
    <a:srgbClr val="D45B07"/>
    <a:srgbClr val="5129B2"/>
    <a:srgbClr val="E6F2F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703" autoAdjust="0"/>
    <p:restoredTop sz="39458" autoAdjust="0"/>
  </p:normalViewPr>
  <p:slideViewPr>
    <p:cSldViewPr snapToGrid="0" showGuides="1">
      <p:cViewPr varScale="1">
        <p:scale>
          <a:sx n="45" d="100"/>
          <a:sy n="45" d="100"/>
        </p:scale>
        <p:origin x="756" y="36"/>
      </p:cViewPr>
      <p:guideLst>
        <p:guide orient="horz" pos="2184"/>
        <p:guide pos="3840"/>
      </p:guideLst>
    </p:cSldViewPr>
  </p:slideViewPr>
  <p:outlineViewPr>
    <p:cViewPr>
      <p:scale>
        <a:sx n="33" d="100"/>
        <a:sy n="33" d="100"/>
      </p:scale>
      <p:origin x="0" y="-23952"/>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viewProps" Target="viewProps.xml"/><Relationship Id="rId21" Type="http://schemas.openxmlformats.org/officeDocument/2006/relationships/slide" Target="slides/slide15.xml"/><Relationship Id="rId34" Type="http://schemas.openxmlformats.org/officeDocument/2006/relationships/slide" Target="slides/slide28.xml"/><Relationship Id="rId7" Type="http://schemas.openxmlformats.org/officeDocument/2006/relationships/slide" Target="slides/slide1.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commentAuthors" Target="commentAuthors.xml"/><Relationship Id="rId40"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notesMaster" Target="notesMasters/notesMaster1.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8" Type="http://schemas.openxmlformats.org/officeDocument/2006/relationships/slide" Target="slides/slide2.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1D9BCCA-CBA1-419B-A425-329B3B814C43}" type="datetimeFigureOut">
              <a:rPr lang="en-US" smtClean="0"/>
              <a:t>10/23/2022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C252EC1-BBF4-4B78-8366-A02C4FFA1F92}" type="slidenum">
              <a:rPr lang="en-US" smtClean="0"/>
              <a:t>‹#›</a:t>
            </a:fld>
            <a:endParaRPr lang="en-US"/>
          </a:p>
        </p:txBody>
      </p:sp>
    </p:spTree>
    <p:extLst>
      <p:ext uri="{BB962C8B-B14F-4D97-AF65-F5344CB8AC3E}">
        <p14:creationId xmlns:p14="http://schemas.microsoft.com/office/powerpoint/2010/main" val="15946149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m14-01 = “Module Introduction”</a:t>
            </a:r>
          </a:p>
          <a:p>
            <a:endParaRPr lang="en-US" dirty="0"/>
          </a:p>
          <a:p>
            <a:r>
              <a:rPr lang="en-US" dirty="0"/>
              <a:t>Hi friends, and welcome to this next module in the course AWS Certified Solutions Architect – Associate.  I’m Amber Israelsen, and thanks for sticking with me.</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ABE9C73-6CDE-45E2-97F8-E3C5308FA232}" type="slidenum">
              <a:rPr kumimoji="0" lang="en-US" sz="1200" b="0" i="0" u="none" strike="noStrike" kern="1200" cap="none" spc="0" normalizeH="0" baseline="0" noProof="0" smtClean="0">
                <a:ln>
                  <a:noFill/>
                </a:ln>
                <a:solidFill>
                  <a:prstClr val="black"/>
                </a:solidFill>
                <a:effectLst/>
                <a:uLnTx/>
                <a:uFillTx/>
                <a:latin typeface="Trebuchet MS" panose="020B0603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Trebuchet MS" panose="020B0603020202020204" pitchFamily="34" charset="0"/>
              <a:ea typeface="+mn-ea"/>
              <a:cs typeface="+mn-cs"/>
            </a:endParaRPr>
          </a:p>
        </p:txBody>
      </p:sp>
    </p:spTree>
    <p:extLst>
      <p:ext uri="{BB962C8B-B14F-4D97-AF65-F5344CB8AC3E}">
        <p14:creationId xmlns:p14="http://schemas.microsoft.com/office/powerpoint/2010/main" val="13989845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First we have the A record.  This is used to point a name to a specific IP address (this is IPv4 only).  Like aws.amazon.com to 205.251.242.103.</a:t>
            </a:r>
          </a:p>
          <a:p>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Next, we have the </a:t>
            </a:r>
            <a:r>
              <a:rPr lang="en-US" b="0" dirty="0" err="1"/>
              <a:t>CNAME</a:t>
            </a:r>
            <a:r>
              <a:rPr lang="en-US" b="0" dirty="0"/>
              <a:t> record.  This points a name to another name.  For example, </a:t>
            </a:r>
            <a:r>
              <a:rPr lang="en-US" sz="1200" dirty="0"/>
              <a:t>amznwebsvcs.mywebsite.com</a:t>
            </a:r>
            <a:r>
              <a:rPr lang="en-US" sz="1200" dirty="0">
                <a:sym typeface="Wingdings" panose="05000000000000000000" pitchFamily="2" charset="2"/>
              </a:rPr>
              <a:t>aws.amazon.com</a:t>
            </a:r>
            <a:r>
              <a:rPr lang="en-US" sz="1200" b="0" dirty="0">
                <a:sym typeface="Wingdings" panose="05000000000000000000" pitchFamily="2" charset="2"/>
              </a:rPr>
              <a:t>.  And I should note that this ONLY works on non-root domains, like abc.example.com.  It wouldn’t work on just example.com.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dirty="0">
              <a:sym typeface="Wingdings" panose="05000000000000000000" pitchFamily="2" charset="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sym typeface="Wingdings" panose="05000000000000000000" pitchFamily="2" charset="2"/>
              </a:rPr>
              <a:t>And then finally, we have the alias record.  This is specific to AWS, and it’s used to point a name to an AWS resource—maybe a load balancer or an S3 bucket or what have you.  These are free, which is nice.  And they work on root AND non-root domains.  So you could point app.mywebsite.com to an S3 folder, for example.  And you could also point just mywebsite.com—a root domain—to the S3 folder as well.</a:t>
            </a:r>
          </a:p>
          <a:p>
            <a:endParaRPr lang="en-US" b="0" dirty="0"/>
          </a:p>
          <a:p>
            <a:endParaRPr lang="en-US" b="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020417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actually, here’s a full list of the targets you can point to from an alias record.  Elastic load balancers, API Gateway, CloudFront distributions, S3 static websites and more.  Importantly, you CAN’T point an alias record to the DNS name of an EC2 instance.</a:t>
            </a:r>
          </a:p>
        </p:txBody>
      </p:sp>
      <p:sp>
        <p:nvSpPr>
          <p:cNvPr id="4" name="Slide Number Placeholder 3"/>
          <p:cNvSpPr>
            <a:spLocks noGrp="1"/>
          </p:cNvSpPr>
          <p:nvPr>
            <p:ph type="sldNum" sz="quarter" idx="5"/>
          </p:nvPr>
        </p:nvSpPr>
        <p:spPr/>
        <p:txBody>
          <a:bodyPr/>
          <a:lstStyle/>
          <a:p>
            <a:fld id="{0C252EC1-BBF4-4B78-8366-A02C4FFA1F92}" type="slidenum">
              <a:rPr lang="en-US" smtClean="0"/>
              <a:t>11</a:t>
            </a:fld>
            <a:endParaRPr lang="en-US"/>
          </a:p>
        </p:txBody>
      </p:sp>
    </p:spTree>
    <p:extLst>
      <p:ext uri="{BB962C8B-B14F-4D97-AF65-F5344CB8AC3E}">
        <p14:creationId xmlns:p14="http://schemas.microsoft.com/office/powerpoint/2010/main" val="23222767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m14-03 </a:t>
            </a:r>
            <a:r>
              <a:rPr lang="en-US" sz="1200" b="1" dirty="0"/>
              <a:t>= “Amazon Route 53 Overview”</a:t>
            </a:r>
            <a:endParaRPr lang="en-US" b="1" dirty="0"/>
          </a:p>
          <a:p>
            <a:endParaRPr lang="en-US" dirty="0"/>
          </a:p>
          <a:p>
            <a:r>
              <a:rPr lang="en-US" dirty="0"/>
              <a:t>Now let’s talk about how DNS works in AWS, and that’s with a managed DNS service is called Amazon Route 53.  If you want to geek out a little bit, it’s apparently named Route 53 because that’s the port number that DNS server requests are addressed to.</a:t>
            </a:r>
          </a:p>
          <a:p>
            <a:endParaRPr lang="en-US" dirty="0"/>
          </a:p>
          <a:p>
            <a:r>
              <a:rPr lang="en-US" dirty="0"/>
              <a:t>But Route 53 has three primary functions:</a:t>
            </a:r>
          </a:p>
          <a:p>
            <a:pPr lvl="1"/>
            <a:r>
              <a:rPr lang="en-US" sz="1200" dirty="0">
                <a:latin typeface="+mj-lt"/>
              </a:rPr>
              <a:t>Domain name registration (mywebsite.com) – so you can go purchase and register mywebsite.com or whatever name you want, assuming it’s available</a:t>
            </a:r>
          </a:p>
          <a:p>
            <a:pPr lvl="1"/>
            <a:r>
              <a:rPr lang="en-US" sz="1200" dirty="0">
                <a:latin typeface="+mj-lt"/>
              </a:rPr>
              <a:t>DNS routing – I’ll show you more about what this means in the upcoming slide</a:t>
            </a:r>
          </a:p>
          <a:p>
            <a:pPr lvl="1"/>
            <a:r>
              <a:rPr lang="en-US" sz="1200" dirty="0">
                <a:latin typeface="+mj-lt"/>
              </a:rPr>
              <a:t>Health checking – Similar to what we’ve seen with load balancers, Route 53 can check endpoints for availability, and if they don’t respond, it can route traffic to another endpoint</a:t>
            </a:r>
          </a:p>
          <a:p>
            <a:pPr lvl="1"/>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765250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Earlier in the course, we saw the nitty-gritty details of ALL the things that happen behind the scenes with DNS.  In this slide, I’ve simplified things just a little bit, to help us focus on Route 53 and not all the other name servers we saw before.</a:t>
            </a:r>
          </a:p>
          <a:p>
            <a:endParaRPr lang="en-US" dirty="0"/>
          </a:p>
          <a:p>
            <a:r>
              <a:rPr lang="en-US" dirty="0"/>
              <a:t>So basically how this works is your user has their browser open, and they say (</a:t>
            </a:r>
            <a:r>
              <a:rPr lang="en-US" b="1" dirty="0"/>
              <a:t>click</a:t>
            </a:r>
            <a:r>
              <a:rPr lang="en-US" dirty="0"/>
              <a:t>), I want to load this picture from mywebsite.com, or whatever the domain name is.  That name is registered with Route 53, so Route 53 looks through its records and comes back and says, oh, that’s located at IP address 12.34.56.78, or whatever the IP address is.</a:t>
            </a:r>
          </a:p>
          <a:p>
            <a:endParaRPr lang="en-US" dirty="0"/>
          </a:p>
          <a:p>
            <a:r>
              <a:rPr lang="en-US" dirty="0"/>
              <a:t>Then the browser (</a:t>
            </a:r>
            <a:r>
              <a:rPr lang="en-US" b="1" dirty="0"/>
              <a:t>click</a:t>
            </a:r>
            <a:r>
              <a:rPr lang="en-US" dirty="0"/>
              <a:t>) says, okay, server with IP address 12.34.56.78, I want to load this picture, and the request is routed to that particular server.  And then (</a:t>
            </a:r>
            <a:r>
              <a:rPr lang="en-US" b="1" dirty="0"/>
              <a:t>click</a:t>
            </a:r>
            <a:r>
              <a:rPr lang="en-US" dirty="0"/>
              <a:t>) that server says, okay, here you go.  Here’s your cat picture, or whatever the resource is.</a:t>
            </a:r>
          </a:p>
          <a:p>
            <a:endParaRPr lang="en-US" dirty="0"/>
          </a:p>
          <a:p>
            <a:r>
              <a:rPr lang="en-US" dirty="0"/>
              <a:t>That’s a SUPER simplified view, but from a high-level, that’s what’s happening.  And if you get a question about DNS routing or domain names on the exam, you’ll want to think about Route 53.</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659146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an upcoming demo, we’re going to set up various records that control how traffic is routed.  But where do those records live?</a:t>
            </a:r>
          </a:p>
          <a:p>
            <a:endParaRPr lang="en-US" dirty="0"/>
          </a:p>
          <a:p>
            <a:r>
              <a:rPr lang="en-US" dirty="0"/>
              <a:t>They live in public and private—what are called—hosted zones.  You can kind of think of these as a container to hold records like A records, </a:t>
            </a:r>
            <a:r>
              <a:rPr lang="en-US" dirty="0" err="1"/>
              <a:t>CNAME</a:t>
            </a:r>
            <a:r>
              <a:rPr lang="en-US" dirty="0"/>
              <a:t>, AAAA for IPv6, the aliases we talked about to point to AWS resources and so on.</a:t>
            </a:r>
          </a:p>
          <a:p>
            <a:endParaRPr lang="en-US" dirty="0"/>
          </a:p>
          <a:p>
            <a:r>
              <a:rPr lang="en-US" dirty="0"/>
              <a:t>A public zone defines how traffic is routed on the internet—so these are public domain names you’re dealing with.  A public zone is created for you automatically when you register a domain name through Route 53, or if you transfer a name from another registrar.</a:t>
            </a:r>
          </a:p>
          <a:p>
            <a:endParaRPr lang="en-US" dirty="0"/>
          </a:p>
          <a:p>
            <a:r>
              <a:rPr lang="en-US" dirty="0"/>
              <a:t>And then a private hosted zone defines how traffic is routed in one of more </a:t>
            </a:r>
            <a:r>
              <a:rPr lang="en-US" dirty="0" err="1"/>
              <a:t>VPCs</a:t>
            </a:r>
            <a:r>
              <a:rPr lang="en-US" dirty="0"/>
              <a:t>, so here we’re talking about private domain names.</a:t>
            </a:r>
          </a:p>
          <a:p>
            <a:endParaRPr lang="en-US" dirty="0"/>
          </a:p>
        </p:txBody>
      </p:sp>
      <p:sp>
        <p:nvSpPr>
          <p:cNvPr id="4" name="Slide Number Placeholder 3"/>
          <p:cNvSpPr>
            <a:spLocks noGrp="1"/>
          </p:cNvSpPr>
          <p:nvPr>
            <p:ph type="sldNum" sz="quarter" idx="5"/>
          </p:nvPr>
        </p:nvSpPr>
        <p:spPr/>
        <p:txBody>
          <a:bodyPr/>
          <a:lstStyle/>
          <a:p>
            <a:fld id="{0C252EC1-BBF4-4B78-8366-A02C4FFA1F92}" type="slidenum">
              <a:rPr lang="en-US" smtClean="0"/>
              <a:t>14</a:t>
            </a:fld>
            <a:endParaRPr lang="en-US"/>
          </a:p>
        </p:txBody>
      </p:sp>
    </p:spTree>
    <p:extLst>
      <p:ext uri="{BB962C8B-B14F-4D97-AF65-F5344CB8AC3E}">
        <p14:creationId xmlns:p14="http://schemas.microsoft.com/office/powerpoint/2010/main" val="4031464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give you a visual, a public hosted zone would contain records that control the flow of traffic coming from the internet.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a user types mywebsite.com (</a:t>
            </a:r>
            <a:r>
              <a:rPr lang="en-US" b="1" dirty="0"/>
              <a:t>click</a:t>
            </a:r>
            <a:r>
              <a:rPr lang="en-US" dirty="0"/>
              <a:t>) into their browser.  That will hit your public hosted zone (</a:t>
            </a:r>
            <a:r>
              <a:rPr lang="en-US" b="1" dirty="0"/>
              <a:t>click</a:t>
            </a:r>
            <a:r>
              <a:rPr lang="en-US" dirty="0"/>
              <a:t>), where you’ve defined an A record that says mywebsite.com should go to IP 12.34.56.78, and the page at that IP (</a:t>
            </a:r>
            <a:r>
              <a:rPr lang="en-US" b="1" dirty="0"/>
              <a:t>click</a:t>
            </a:r>
            <a:r>
              <a:rPr lang="en-US" dirty="0"/>
              <a:t>) address will be returned to the user.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the private hosted zone (</a:t>
            </a:r>
            <a:r>
              <a:rPr lang="en-US" b="1" dirty="0"/>
              <a:t>click</a:t>
            </a:r>
            <a:r>
              <a:rPr lang="en-US" dirty="0"/>
              <a:t>), here’s where you’re defining records for how traffic is routed within a </a:t>
            </a:r>
            <a:r>
              <a:rPr lang="en-US" dirty="0" err="1"/>
              <a:t>VPC</a:t>
            </a:r>
            <a:r>
              <a:rPr lang="en-US" dirty="0"/>
              <a:t>.  So maybe you have an EC2 instance (</a:t>
            </a:r>
            <a:r>
              <a:rPr lang="en-US" b="1" dirty="0"/>
              <a:t>click</a:t>
            </a:r>
            <a:r>
              <a:rPr lang="en-US" dirty="0"/>
              <a:t>), which has a private IP, and it’s trying to get to a database instance that also has a private IP address.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the EC2 instance says (</a:t>
            </a:r>
            <a:r>
              <a:rPr lang="en-US" b="1" dirty="0"/>
              <a:t>click</a:t>
            </a:r>
            <a:r>
              <a:rPr lang="en-US" dirty="0"/>
              <a:t>), I’m trying to get to db.mycorp.com.  The record in the private hosted zone says, oh, okay (</a:t>
            </a:r>
            <a:r>
              <a:rPr lang="en-US" b="1" dirty="0"/>
              <a:t>click</a:t>
            </a:r>
            <a:r>
              <a:rPr lang="en-US" dirty="0"/>
              <a:t>), that’s at private IP address </a:t>
            </a:r>
            <a:r>
              <a:rPr lang="en-US" sz="1200" dirty="0">
                <a:solidFill>
                  <a:srgbClr val="E5E5E5">
                    <a:lumMod val="10000"/>
                  </a:srgbClr>
                </a:solidFill>
                <a:latin typeface="Trebuchet MS" panose="020B0603020202020204"/>
                <a:ea typeface="PS TT Commons" charset="0"/>
                <a:cs typeface="PS TT Commons" charset="0"/>
              </a:rPr>
              <a:t>10.0.0.18, and then the EC2 instance can (</a:t>
            </a:r>
            <a:r>
              <a:rPr lang="en-US" sz="1200" b="1" dirty="0">
                <a:solidFill>
                  <a:srgbClr val="E5E5E5">
                    <a:lumMod val="10000"/>
                  </a:srgbClr>
                </a:solidFill>
                <a:latin typeface="Trebuchet MS" panose="020B0603020202020204"/>
                <a:ea typeface="PS TT Commons" charset="0"/>
                <a:cs typeface="PS TT Commons" charset="0"/>
              </a:rPr>
              <a:t>click</a:t>
            </a:r>
            <a:r>
              <a:rPr lang="en-US" sz="1200" dirty="0">
                <a:solidFill>
                  <a:srgbClr val="E5E5E5">
                    <a:lumMod val="10000"/>
                  </a:srgbClr>
                </a:solidFill>
                <a:latin typeface="Trebuchet MS" panose="020B0603020202020204"/>
                <a:ea typeface="PS TT Commons" charset="0"/>
                <a:cs typeface="PS TT Commons" charset="0"/>
              </a:rPr>
              <a:t>) then connect using that IP address.</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754936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Route 53 has quite a few routing policies that control how traffic is routed.  For the exam, you won’t need to know how to implement these, but you may get questions that test whether you know the differences between them, so I’ve created this slide that’s hopefully handy for reference.  And I’ll just briefly talk through them.</a:t>
            </a:r>
          </a:p>
          <a:p>
            <a:endParaRPr lang="en-US" b="0" dirty="0"/>
          </a:p>
          <a:p>
            <a:r>
              <a:rPr lang="en-US" b="0" dirty="0"/>
              <a:t>(</a:t>
            </a:r>
            <a:r>
              <a:rPr lang="en-US" b="1" dirty="0"/>
              <a:t>click</a:t>
            </a:r>
            <a:r>
              <a:rPr lang="en-US" b="0" dirty="0"/>
              <a:t>) Starting with Simple. </a:t>
            </a:r>
            <a:r>
              <a:rPr lang="en-US" sz="1200" dirty="0"/>
              <a:t>Routes all requests to the IP or domain name you assign.  This is the default routing policy for new record sets.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a:t>
            </a:r>
            <a:r>
              <a:rPr lang="en-US" b="1" dirty="0"/>
              <a:t>click</a:t>
            </a:r>
            <a:r>
              <a:rPr lang="en-US" b="0" dirty="0"/>
              <a:t>) Failover </a:t>
            </a:r>
            <a:r>
              <a:rPr lang="en-US" sz="1200" b="0" dirty="0"/>
              <a:t>r</a:t>
            </a:r>
            <a:r>
              <a:rPr lang="en-US" sz="1200" dirty="0"/>
              <a:t>outes to the primary resource that you specify, so long as it’s healthy; if it’s unhealthy, routes to the secondary.  So you’d set this up for an active-passive failover scenario.</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t>
            </a:r>
            <a:r>
              <a:rPr lang="en-US" sz="1200" b="1" dirty="0"/>
              <a:t>click</a:t>
            </a:r>
            <a:r>
              <a:rPr lang="en-US" sz="1200" dirty="0"/>
              <a:t>) Geolocation and </a:t>
            </a:r>
            <a:r>
              <a:rPr lang="en-US" sz="1200" dirty="0" err="1"/>
              <a:t>geoproximity</a:t>
            </a:r>
            <a:r>
              <a:rPr lang="en-US" sz="1200" dirty="0"/>
              <a:t> look very similar, and are easy to get confused so let’s touch on these.  With </a:t>
            </a:r>
            <a:r>
              <a:rPr lang="en-US" sz="1200" dirty="0" err="1"/>
              <a:t>geoLOCATION</a:t>
            </a:r>
            <a:r>
              <a:rPr lang="en-US" sz="1200" dirty="0"/>
              <a:t>, traffic will be routed based on the location of users.  So we look at their IP address, the country where the request is coming from and so on, and then we direct them to the correct resource.  You might use this to serve up resources in a localized language or a certain marketing campaign based on their location.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err="1"/>
              <a:t>GeoPROXIMITY</a:t>
            </a:r>
            <a:r>
              <a:rPr lang="en-US" sz="1200" dirty="0"/>
              <a:t>, on the other hand, routes based on the location of resources, and you have to define what’s called a bias.  So this might be something that says, I have a server in Oregon (on the west coast of the U.S.) that’s larger than one I have in Virginia on the east coast of the U.S., and I’d prefer that we send more traffic to Oregon.  So even though someone might be physically closer to Virginia, send it to Oregon.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So that’s the difference.  Geolocation has to do with the location of the users, where </a:t>
            </a:r>
            <a:r>
              <a:rPr lang="en-US" sz="1200" dirty="0" err="1"/>
              <a:t>geoproximity</a:t>
            </a:r>
            <a:r>
              <a:rPr lang="en-US" sz="1200" dirty="0"/>
              <a:t> is about the location of resources.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t>
            </a:r>
            <a:r>
              <a:rPr lang="en-US" sz="1200" b="1" dirty="0"/>
              <a:t>click</a:t>
            </a:r>
            <a:r>
              <a:rPr lang="en-US" sz="1200" dirty="0"/>
              <a:t>) A latency based policy will route traffic to the region that provides the best latency for the user.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t>
            </a:r>
            <a:r>
              <a:rPr lang="en-US" sz="1200" b="1" dirty="0"/>
              <a:t>click) </a:t>
            </a:r>
            <a:r>
              <a:rPr lang="en-US" sz="1200" b="0" dirty="0"/>
              <a:t>And then a weighted policy means you can route to multiple resources based on some ratio you set.  So maybe send 50% of traffic to Server1, and then 25% to each of Server2 and Server3.</a:t>
            </a:r>
          </a:p>
          <a:p>
            <a:endParaRPr lang="en-US" sz="1200" dirty="0"/>
          </a:p>
          <a:p>
            <a:endParaRPr lang="en-US" b="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872079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as we’ve been going through this Route 53 content, it might have occurred to you that some of the functionality seems awfully similar to what an elastic load balancer does.  And they ARE similar.  But there are some key differences to understand for the exam so let’s go through those.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Elastic load balancer.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Balances traffic between EC2 instances in a SINGLE region.  It can go across availability zones, but those are within just one region.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New instances can be added (through an Auto Scaling Group) and routed to automatically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Unhealthy instances can be removed immediately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Able to “see” which servers are busier and then route accordingly.  Remember we have scaling policies that can look at CloudWatch metrics and see things like how much CPU they’re using and so 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On the Route 53 side,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Balances traffic to resources ACROSS regions.  So multiple regions, not just one like with the load balancer.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New resources must be manually added/replaced.  There’s not an equivalent of an auto-scaling group here where you can automatically spin things up or down.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DNS is cached so unhealthy targets may be routed to for some time period.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Not able to “see” which servers are busier than others.  Don’t get access to things like CloudWatch metrics.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504203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having said all of that, you CAN use Route 53 and load balancers together.</a:t>
            </a:r>
          </a:p>
          <a:p>
            <a:endParaRPr lang="en-US" dirty="0"/>
          </a:p>
          <a:p>
            <a:r>
              <a:rPr lang="en-US" dirty="0"/>
              <a:t>So maybe you have resources in two different regions—A and B.  Use (</a:t>
            </a:r>
            <a:r>
              <a:rPr lang="en-US" b="1" dirty="0"/>
              <a:t>click</a:t>
            </a:r>
            <a:r>
              <a:rPr lang="en-US" dirty="0"/>
              <a:t>) Route 53 to distribute across those regions, and then within the regions (</a:t>
            </a:r>
            <a:r>
              <a:rPr lang="en-US" b="1" dirty="0"/>
              <a:t>click</a:t>
            </a:r>
            <a:r>
              <a:rPr lang="en-US" dirty="0"/>
              <a:t>), use load balancers to distribute traffic across the various EC2 instances.</a:t>
            </a:r>
          </a:p>
          <a:p>
            <a:endParaRPr lang="en-US" dirty="0"/>
          </a:p>
        </p:txBody>
      </p:sp>
      <p:sp>
        <p:nvSpPr>
          <p:cNvPr id="4" name="Slide Number Placeholder 3"/>
          <p:cNvSpPr>
            <a:spLocks noGrp="1"/>
          </p:cNvSpPr>
          <p:nvPr>
            <p:ph type="sldNum" sz="quarter" idx="5"/>
          </p:nvPr>
        </p:nvSpPr>
        <p:spPr/>
        <p:txBody>
          <a:bodyPr/>
          <a:lstStyle/>
          <a:p>
            <a:fld id="{0C252EC1-BBF4-4B78-8366-A02C4FFA1F92}" type="slidenum">
              <a:rPr lang="en-US" smtClean="0"/>
              <a:t>18</a:t>
            </a:fld>
            <a:endParaRPr lang="en-US"/>
          </a:p>
        </p:txBody>
      </p:sp>
    </p:spTree>
    <p:extLst>
      <p:ext uri="{BB962C8B-B14F-4D97-AF65-F5344CB8AC3E}">
        <p14:creationId xmlns:p14="http://schemas.microsoft.com/office/powerpoint/2010/main" val="23315661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m14-04 </a:t>
            </a:r>
            <a:r>
              <a:rPr lang="en-US" sz="1200" b="1" dirty="0"/>
              <a:t>= “Working with Record Types in Route 53”</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dirty="0"/>
          </a:p>
          <a:p>
            <a:endParaRPr lang="en-US" dirty="0"/>
          </a:p>
          <a:p>
            <a:r>
              <a:rPr lang="en-US" b="1" dirty="0"/>
              <a:t>Route 53</a:t>
            </a:r>
            <a:r>
              <a:rPr lang="en-US" b="1" dirty="0">
                <a:sym typeface="Wingdings" panose="05000000000000000000" pitchFamily="2" charset="2"/>
              </a:rPr>
              <a:t>notice we’re in a public hosted zone for amberaws.com</a:t>
            </a:r>
            <a:r>
              <a:rPr lang="en-US" b="0" dirty="0">
                <a:sym typeface="Wingdings" panose="05000000000000000000" pitchFamily="2" charset="2"/>
              </a:rPr>
              <a:t>; this was created automatically for me when I registered this domain name.  And this is basically the container that will hold all of our records—like A records, </a:t>
            </a:r>
            <a:r>
              <a:rPr lang="en-US" b="0" dirty="0" err="1">
                <a:sym typeface="Wingdings" panose="05000000000000000000" pitchFamily="2" charset="2"/>
              </a:rPr>
              <a:t>CNAME</a:t>
            </a:r>
            <a:r>
              <a:rPr lang="en-US" b="0" dirty="0">
                <a:sym typeface="Wingdings" panose="05000000000000000000" pitchFamily="2" charset="2"/>
              </a:rPr>
              <a:t>, etc.—that define how traffic is routed.</a:t>
            </a:r>
          </a:p>
          <a:p>
            <a:r>
              <a:rPr lang="en-US" b="0" dirty="0">
                <a:sym typeface="Wingdings" panose="05000000000000000000" pitchFamily="2" charset="2"/>
              </a:rPr>
              <a:t>You can also </a:t>
            </a:r>
            <a:r>
              <a:rPr lang="en-US" b="1" dirty="0">
                <a:sym typeface="Wingdings" panose="05000000000000000000" pitchFamily="2" charset="2"/>
              </a:rPr>
              <a:t>create a private hosted </a:t>
            </a:r>
            <a:r>
              <a:rPr lang="en-US" b="0" dirty="0">
                <a:sym typeface="Wingdings" panose="05000000000000000000" pitchFamily="2" charset="2"/>
              </a:rPr>
              <a:t>zone—</a:t>
            </a:r>
            <a:r>
              <a:rPr lang="en-US" b="1" dirty="0">
                <a:sym typeface="Wingdings" panose="05000000000000000000" pitchFamily="2" charset="2"/>
              </a:rPr>
              <a:t>briefly click into this</a:t>
            </a:r>
            <a:r>
              <a:rPr lang="en-US" b="0" dirty="0">
                <a:sym typeface="Wingdings" panose="05000000000000000000" pitchFamily="2" charset="2"/>
              </a:rPr>
              <a:t>—to control traffic for one or more </a:t>
            </a:r>
            <a:r>
              <a:rPr lang="en-US" b="0" dirty="0" err="1">
                <a:sym typeface="Wingdings" panose="05000000000000000000" pitchFamily="2" charset="2"/>
              </a:rPr>
              <a:t>VPCs</a:t>
            </a:r>
            <a:r>
              <a:rPr lang="en-US" b="0" dirty="0">
                <a:sym typeface="Wingdings" panose="05000000000000000000" pitchFamily="2" charset="2"/>
              </a:rPr>
              <a:t>.</a:t>
            </a:r>
          </a:p>
          <a:p>
            <a:endParaRPr lang="en-US" b="0" dirty="0">
              <a:sym typeface="Wingdings" panose="05000000000000000000" pitchFamily="2" charset="2"/>
            </a:endParaRPr>
          </a:p>
          <a:p>
            <a:r>
              <a:rPr lang="en-US" b="1" dirty="0">
                <a:sym typeface="Wingdings" panose="05000000000000000000" pitchFamily="2" charset="2"/>
              </a:rPr>
              <a:t>Click into amberaws.com</a:t>
            </a:r>
          </a:p>
          <a:p>
            <a:endParaRPr lang="en-US" dirty="0">
              <a:sym typeface="Wingdings" panose="05000000000000000000" pitchFamily="2" charset="2"/>
            </a:endParaRPr>
          </a:p>
          <a:p>
            <a:r>
              <a:rPr lang="en-US" b="0" dirty="0">
                <a:sym typeface="Wingdings" panose="05000000000000000000" pitchFamily="2" charset="2"/>
              </a:rPr>
              <a:t>First let’s create an A record, which lets us point to a specific IP address</a:t>
            </a:r>
          </a:p>
          <a:p>
            <a:endParaRPr lang="en-US" dirty="0">
              <a:sym typeface="Wingdings" panose="05000000000000000000" pitchFamily="2" charset="2"/>
            </a:endParaRPr>
          </a:p>
          <a:p>
            <a:r>
              <a:rPr lang="en-US" b="1" dirty="0">
                <a:sym typeface="Wingdings" panose="05000000000000000000" pitchFamily="2" charset="2"/>
              </a:rPr>
              <a:t>New record</a:t>
            </a:r>
          </a:p>
          <a:p>
            <a:r>
              <a:rPr lang="en-US" b="1" dirty="0">
                <a:sym typeface="Wingdings" panose="05000000000000000000" pitchFamily="2" charset="2"/>
              </a:rPr>
              <a:t>Subdomain</a:t>
            </a:r>
            <a:r>
              <a:rPr lang="en-US" dirty="0">
                <a:sym typeface="Wingdings" panose="05000000000000000000" pitchFamily="2" charset="2"/>
              </a:rPr>
              <a:t>: </a:t>
            </a:r>
            <a:r>
              <a:rPr lang="en-US" dirty="0" err="1">
                <a:sym typeface="Wingdings" panose="05000000000000000000" pitchFamily="2" charset="2"/>
              </a:rPr>
              <a:t>mysubdomain</a:t>
            </a:r>
            <a:endParaRPr lang="en-US" dirty="0">
              <a:sym typeface="Wingdings" panose="05000000000000000000" pitchFamily="2" charset="2"/>
            </a:endParaRPr>
          </a:p>
          <a:p>
            <a:r>
              <a:rPr lang="en-US" b="1" dirty="0">
                <a:sym typeface="Wingdings" panose="05000000000000000000" pitchFamily="2" charset="2"/>
              </a:rPr>
              <a:t>Record type</a:t>
            </a:r>
            <a:r>
              <a:rPr lang="en-US" dirty="0">
                <a:sym typeface="Wingdings" panose="05000000000000000000" pitchFamily="2" charset="2"/>
              </a:rPr>
              <a:t>: A record (routes to an IPv4 address)</a:t>
            </a:r>
          </a:p>
          <a:p>
            <a:r>
              <a:rPr lang="en-US" b="1" dirty="0">
                <a:sym typeface="Wingdings" panose="05000000000000000000" pitchFamily="2" charset="2"/>
              </a:rPr>
              <a:t>Route </a:t>
            </a:r>
            <a:r>
              <a:rPr lang="en-US" dirty="0">
                <a:sym typeface="Wingdings" panose="05000000000000000000" pitchFamily="2" charset="2"/>
              </a:rPr>
              <a:t>it to </a:t>
            </a:r>
            <a:r>
              <a:rPr lang="en-US" dirty="0"/>
              <a:t>my-web-server-</a:t>
            </a:r>
            <a:r>
              <a:rPr lang="en-US" dirty="0" err="1"/>
              <a:t>eu’s</a:t>
            </a:r>
            <a:r>
              <a:rPr lang="en-US" dirty="0"/>
              <a:t> public IP address</a:t>
            </a:r>
          </a:p>
          <a:p>
            <a:r>
              <a:rPr lang="en-US" b="1" dirty="0">
                <a:sym typeface="Wingdings" panose="05000000000000000000" pitchFamily="2" charset="2"/>
              </a:rPr>
              <a:t>TTL</a:t>
            </a:r>
            <a:r>
              <a:rPr lang="en-US" dirty="0">
                <a:sym typeface="Wingdings" panose="05000000000000000000" pitchFamily="2" charset="2"/>
              </a:rPr>
              <a:t>: 30 seconds</a:t>
            </a:r>
          </a:p>
          <a:p>
            <a:r>
              <a:rPr lang="en-US" b="1" dirty="0">
                <a:sym typeface="Wingdings" panose="05000000000000000000" pitchFamily="2" charset="2"/>
              </a:rPr>
              <a:t>Routing policy</a:t>
            </a:r>
            <a:r>
              <a:rPr lang="en-US" dirty="0">
                <a:sym typeface="Wingdings" panose="05000000000000000000" pitchFamily="2" charset="2"/>
              </a:rPr>
              <a:t>: Simple</a:t>
            </a:r>
          </a:p>
          <a:p>
            <a:endParaRPr lang="en-US" dirty="0">
              <a:sym typeface="Wingdings" panose="05000000000000000000" pitchFamily="2" charset="2"/>
            </a:endParaRPr>
          </a:p>
          <a:p>
            <a:r>
              <a:rPr lang="en-US" b="1" dirty="0">
                <a:sym typeface="Wingdings" panose="05000000000000000000" pitchFamily="2" charset="2"/>
              </a:rPr>
              <a:t>Create</a:t>
            </a:r>
          </a:p>
          <a:p>
            <a:endParaRPr lang="en-US" dirty="0">
              <a:sym typeface="Wingdings" panose="05000000000000000000" pitchFamily="2" charset="2"/>
            </a:endParaRPr>
          </a:p>
          <a:p>
            <a:r>
              <a:rPr lang="en-US" b="1" dirty="0">
                <a:sym typeface="Wingdings" panose="05000000000000000000" pitchFamily="2" charset="2"/>
              </a:rPr>
              <a:t>Browse to </a:t>
            </a:r>
            <a:r>
              <a:rPr lang="en-US" b="1" i="0" dirty="0">
                <a:solidFill>
                  <a:srgbClr val="16191F"/>
                </a:solidFill>
                <a:effectLst/>
                <a:latin typeface="Amazon Ember"/>
              </a:rPr>
              <a:t>mysubdomain.amberaws.com</a:t>
            </a:r>
          </a:p>
          <a:p>
            <a:r>
              <a:rPr lang="en-US" dirty="0">
                <a:sym typeface="Wingdings" panose="05000000000000000000" pitchFamily="2" charset="2"/>
              </a:rPr>
              <a:t>Should show the web page with eu-west-1</a:t>
            </a:r>
          </a:p>
          <a:p>
            <a:endParaRPr lang="en-US" dirty="0">
              <a:sym typeface="Wingdings" panose="05000000000000000000" pitchFamily="2" charset="2"/>
            </a:endParaRPr>
          </a:p>
          <a:p>
            <a:r>
              <a:rPr lang="en-US" dirty="0">
                <a:sym typeface="Wingdings" panose="05000000000000000000" pitchFamily="2" charset="2"/>
              </a:rPr>
              <a:t>So that’s how to set up a record to point to an IP.  Now let’s see how we can use Route 53 to point to an AWS resource, such as an Elastic Beanstalk environment.</a:t>
            </a:r>
          </a:p>
          <a:p>
            <a:endParaRPr lang="en-US" dirty="0">
              <a:sym typeface="Wingdings" panose="05000000000000000000" pitchFamily="2" charset="2"/>
            </a:endParaRPr>
          </a:p>
          <a:p>
            <a:r>
              <a:rPr lang="en-US" dirty="0">
                <a:sym typeface="Wingdings" panose="05000000000000000000" pitchFamily="2" charset="2"/>
              </a:rPr>
              <a:t>For this, we’re also going to use alias because we want it to work on our root domain of amberaws.com, rather than having to do a subdomain.</a:t>
            </a:r>
          </a:p>
          <a:p>
            <a:endParaRPr lang="en-US" dirty="0">
              <a:sym typeface="Wingdings" panose="05000000000000000000" pitchFamily="2" charset="2"/>
            </a:endParaRPr>
          </a:p>
          <a:p>
            <a:r>
              <a:rPr lang="en-US" b="1" dirty="0">
                <a:sym typeface="Wingdings" panose="05000000000000000000" pitchFamily="2" charset="2"/>
              </a:rPr>
              <a:t>Elastic Beanstalk </a:t>
            </a:r>
          </a:p>
          <a:p>
            <a:r>
              <a:rPr lang="en-US" b="1" dirty="0">
                <a:sym typeface="Wingdings" panose="05000000000000000000" pitchFamily="2" charset="2"/>
              </a:rPr>
              <a:t>Create record</a:t>
            </a:r>
          </a:p>
          <a:p>
            <a:r>
              <a:rPr lang="en-US" b="1" dirty="0">
                <a:sym typeface="Wingdings" panose="05000000000000000000" pitchFamily="2" charset="2"/>
              </a:rPr>
              <a:t>Subdomain</a:t>
            </a:r>
            <a:r>
              <a:rPr lang="en-US" dirty="0">
                <a:sym typeface="Wingdings" panose="05000000000000000000" pitchFamily="2" charset="2"/>
              </a:rPr>
              <a:t>: </a:t>
            </a:r>
            <a:r>
              <a:rPr lang="en-US" b="1" dirty="0">
                <a:sym typeface="Wingdings" panose="05000000000000000000" pitchFamily="2" charset="2"/>
              </a:rPr>
              <a:t>leave blank</a:t>
            </a:r>
          </a:p>
          <a:p>
            <a:r>
              <a:rPr lang="en-US" b="1" dirty="0">
                <a:sym typeface="Wingdings" panose="05000000000000000000" pitchFamily="2" charset="2"/>
              </a:rPr>
              <a:t>Record type: A Record</a:t>
            </a:r>
          </a:p>
          <a:p>
            <a:r>
              <a:rPr lang="en-US" b="1" dirty="0">
                <a:sym typeface="Wingdings" panose="05000000000000000000" pitchFamily="2" charset="2"/>
              </a:rPr>
              <a:t>Alias</a:t>
            </a:r>
            <a:r>
              <a:rPr lang="en-US" dirty="0">
                <a:sym typeface="Wingdings" panose="05000000000000000000" pitchFamily="2" charset="2"/>
              </a:rPr>
              <a:t>: Toggle on (this isn’t its own record type, but can be used in conjunction with other record types)</a:t>
            </a:r>
          </a:p>
          <a:p>
            <a:endParaRPr lang="en-US" dirty="0">
              <a:sym typeface="Wingdings" panose="05000000000000000000" pitchFamily="2" charset="2"/>
            </a:endParaRPr>
          </a:p>
          <a:p>
            <a:r>
              <a:rPr lang="en-US" b="1" dirty="0">
                <a:sym typeface="Wingdings" panose="05000000000000000000" pitchFamily="2" charset="2"/>
              </a:rPr>
              <a:t>Route to</a:t>
            </a:r>
            <a:r>
              <a:rPr lang="en-US" dirty="0">
                <a:sym typeface="Wingdings" panose="05000000000000000000" pitchFamily="2" charset="2"/>
              </a:rPr>
              <a:t>: Elastic Beanstalk environment</a:t>
            </a:r>
          </a:p>
          <a:p>
            <a:r>
              <a:rPr lang="en-US" dirty="0">
                <a:sym typeface="Wingdings" panose="05000000000000000000" pitchFamily="2" charset="2"/>
              </a:rPr>
              <a:t>us-west-2</a:t>
            </a:r>
          </a:p>
          <a:p>
            <a:r>
              <a:rPr lang="en-US" dirty="0">
                <a:sym typeface="Wingdings" panose="05000000000000000000" pitchFamily="2" charset="2"/>
              </a:rPr>
              <a:t>The environment should appear in the dropdown</a:t>
            </a:r>
          </a:p>
          <a:p>
            <a:r>
              <a:rPr lang="en-US" b="1" dirty="0">
                <a:sym typeface="Wingdings" panose="05000000000000000000" pitchFamily="2" charset="2"/>
              </a:rPr>
              <a:t>Create</a:t>
            </a:r>
          </a:p>
          <a:p>
            <a:endParaRPr lang="en-US" dirty="0">
              <a:sym typeface="Wingdings" panose="05000000000000000000" pitchFamily="2" charset="2"/>
            </a:endParaRPr>
          </a:p>
          <a:p>
            <a:r>
              <a:rPr lang="en-US" dirty="0">
                <a:sym typeface="Wingdings" panose="05000000000000000000" pitchFamily="2" charset="2"/>
              </a:rPr>
              <a:t>Navigate to </a:t>
            </a:r>
            <a:r>
              <a:rPr lang="en-US" b="1" dirty="0">
                <a:sym typeface="Wingdings" panose="05000000000000000000" pitchFamily="2" charset="2"/>
              </a:rPr>
              <a:t>amberaws.com</a:t>
            </a:r>
            <a:r>
              <a:rPr lang="en-US" dirty="0">
                <a:sym typeface="Wingdings" panose="05000000000000000000" pitchFamily="2" charset="2"/>
              </a:rPr>
              <a:t>, should see </a:t>
            </a:r>
            <a:r>
              <a:rPr lang="en-US" b="1" dirty="0">
                <a:sym typeface="Wingdings" panose="05000000000000000000" pitchFamily="2" charset="2"/>
              </a:rPr>
              <a:t>Elastic Beanstalk app</a:t>
            </a:r>
          </a:p>
          <a:p>
            <a:endParaRPr lang="en-US" dirty="0">
              <a:sym typeface="Wingdings" panose="05000000000000000000" pitchFamily="2" charset="2"/>
            </a:endParaRPr>
          </a:p>
          <a:p>
            <a:r>
              <a:rPr lang="en-US" b="1" dirty="0">
                <a:sym typeface="Wingdings" panose="05000000000000000000" pitchFamily="2" charset="2"/>
              </a:rPr>
              <a:t>Delete record types</a:t>
            </a:r>
          </a:p>
          <a:p>
            <a:endParaRPr lang="en-US" dirty="0">
              <a:sym typeface="Wingdings" panose="05000000000000000000" pitchFamily="2" charset="2"/>
            </a:endParaRP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ABE9C73-6CDE-45E2-97F8-E3C5308FA232}" type="slidenum">
              <a:rPr kumimoji="0" lang="en-US" sz="1200" b="0" i="0" u="none" strike="noStrike" kern="1200" cap="none" spc="0" normalizeH="0" baseline="0" noProof="0" smtClean="0">
                <a:ln>
                  <a:noFill/>
                </a:ln>
                <a:solidFill>
                  <a:prstClr val="black"/>
                </a:solidFill>
                <a:effectLst/>
                <a:uLnTx/>
                <a:uFillTx/>
                <a:latin typeface="Trebuchet MS" panose="020B0603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Trebuchet MS" panose="020B0603020202020204" pitchFamily="34" charset="0"/>
              <a:ea typeface="+mn-ea"/>
              <a:cs typeface="+mn-cs"/>
            </a:endParaRPr>
          </a:p>
        </p:txBody>
      </p:sp>
    </p:spTree>
    <p:extLst>
      <p:ext uri="{BB962C8B-B14F-4D97-AF65-F5344CB8AC3E}">
        <p14:creationId xmlns:p14="http://schemas.microsoft.com/office/powerpoint/2010/main" val="18473971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module, we’re going to dive into DNS and Network Routing in AWS.  We’ve talked about networking some with the </a:t>
            </a:r>
            <a:r>
              <a:rPr lang="en-US" dirty="0" err="1"/>
              <a:t>VPC</a:t>
            </a:r>
            <a:r>
              <a:rPr lang="en-US" dirty="0"/>
              <a:t> module earlier in the course.  But here, we’re going to look a bit broader, with things like Route 53 for DNS, and also CloudFront, which is Amazon’s content delivery network, or </a:t>
            </a:r>
            <a:r>
              <a:rPr lang="en-US" dirty="0" err="1"/>
              <a:t>CDN</a:t>
            </a:r>
            <a:r>
              <a:rPr lang="en-US" dirty="0"/>
              <a:t>, that’s used to get content closer to users, and deliver it faster.  We’ll also hit on the AWS Global Accelerator and how that can help improve traffic speeds as well.</a:t>
            </a:r>
          </a:p>
          <a:p>
            <a:endParaRPr lang="en-US" dirty="0"/>
          </a:p>
          <a:p>
            <a:r>
              <a:rPr lang="en-US" dirty="0"/>
              <a:t>Let’s get started.</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7031381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m14-05 </a:t>
            </a:r>
            <a:r>
              <a:rPr lang="en-US" sz="1200" b="1" dirty="0"/>
              <a:t>= “CloudFront Overview”</a:t>
            </a:r>
            <a:endParaRPr lang="en-US" b="1" dirty="0"/>
          </a:p>
          <a:p>
            <a:endParaRPr lang="en-US" dirty="0"/>
          </a:p>
          <a:p>
            <a:r>
              <a:rPr lang="en-US" dirty="0"/>
              <a:t>We’ve touched on CloudFront a few times throughout the course, but let’s get into a little more detail in this section.  </a:t>
            </a:r>
          </a:p>
          <a:p>
            <a:endParaRPr lang="en-US" dirty="0"/>
          </a:p>
          <a:p>
            <a:r>
              <a:rPr lang="en-US" dirty="0"/>
              <a:t>CloudFront is a content delivery network or </a:t>
            </a:r>
            <a:r>
              <a:rPr lang="en-US" dirty="0" err="1"/>
              <a:t>CDN</a:t>
            </a:r>
            <a:r>
              <a:rPr lang="en-US" dirty="0"/>
              <a:t>.  So for exam purposes, if you get a question about </a:t>
            </a:r>
            <a:r>
              <a:rPr lang="en-US" dirty="0" err="1"/>
              <a:t>CDN</a:t>
            </a:r>
            <a:r>
              <a:rPr lang="en-US" dirty="0"/>
              <a:t>, CloudFront should be the first thing you think of.  And if you’re not familiar with the concept of a </a:t>
            </a:r>
            <a:r>
              <a:rPr lang="en-US" dirty="0" err="1"/>
              <a:t>CDN</a:t>
            </a:r>
            <a:r>
              <a:rPr lang="en-US" dirty="0"/>
              <a:t>, it’s basically a geographically distributed network—meaning all over the world—that gets content to users faster through caching.</a:t>
            </a:r>
          </a:p>
          <a:p>
            <a:endParaRPr lang="en-US" dirty="0"/>
          </a:p>
          <a:p>
            <a:r>
              <a:rPr lang="en-US" b="1" dirty="0"/>
              <a:t>Show: https://aws.amazon.com/cloudfront/features/?whats-new-cloudfront.sort-by=item.additionalFields.postDateTime&amp;whats-new-cloudfront.sort-order=desc#Global_Edge_Network</a:t>
            </a:r>
          </a:p>
          <a:p>
            <a:endParaRPr lang="en-US" b="1" dirty="0"/>
          </a:p>
          <a:p>
            <a:r>
              <a:rPr lang="en-US" b="0" dirty="0"/>
              <a:t>If you look at the CloudFront map, you’ll see there are tons of locations—currently over ______ points of presence.  So no matter where you are in the world, chances are that Amazon can cache content close to you so that you get it with really low latency.</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048827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how this works—let’s start on the right of the diagram.  You have the origin of the content.  This could be an S3 bucket, an EC2 instance, API Gateway, or really anything that can serve up content over HTTP, even on-premises.  Say (</a:t>
            </a:r>
            <a:r>
              <a:rPr lang="en-US" b="1" dirty="0"/>
              <a:t>click</a:t>
            </a:r>
            <a:r>
              <a:rPr lang="en-US" dirty="0"/>
              <a:t>) you have a picture of a cat who helps with puzzles—I might know something about this cat.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r>
              <a:rPr lang="en-US" b="1" dirty="0"/>
              <a:t>click</a:t>
            </a:r>
            <a:r>
              <a:rPr lang="en-US" dirty="0"/>
              <a:t>) And then that origin will be connected to a CloudFront Edge Location.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r>
              <a:rPr lang="en-US" b="1" dirty="0"/>
              <a:t>click</a:t>
            </a:r>
            <a:r>
              <a:rPr lang="en-US" dirty="0"/>
              <a:t>) So when a user goes to request a picture of the cat, CloudFront says, (</a:t>
            </a:r>
            <a:r>
              <a:rPr lang="en-US" b="1" dirty="0"/>
              <a:t>click</a:t>
            </a:r>
            <a:r>
              <a:rPr lang="en-US" dirty="0"/>
              <a:t>) do I already have this picture cached already?  If the answer is yes (</a:t>
            </a:r>
            <a:r>
              <a:rPr lang="en-US" b="1" dirty="0"/>
              <a:t>click</a:t>
            </a:r>
            <a:r>
              <a:rPr lang="en-US" dirty="0"/>
              <a:t>), then return that cached version.  If the answer (</a:t>
            </a:r>
            <a:r>
              <a:rPr lang="en-US" b="1" dirty="0"/>
              <a:t>click</a:t>
            </a:r>
            <a:r>
              <a:rPr lang="en-US" dirty="0"/>
              <a:t>) is no, then to get it from the origin and cache it for next time.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4337354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that when the next user comes and wants to get the cat picture—or the next 1,000 users--we’ll  (</a:t>
            </a:r>
            <a:r>
              <a:rPr lang="en-US" b="1" dirty="0"/>
              <a:t>click</a:t>
            </a:r>
            <a:r>
              <a:rPr lang="en-US" dirty="0"/>
              <a:t>) be able to say, yes, I have it cached, which will be faster than going all the way back to the origin.</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6323819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you might be wondering, how would the user know the CloudFront endpoint to use?  What’s the address to get to the content?</a:t>
            </a:r>
          </a:p>
          <a:p>
            <a:endParaRPr lang="en-US" dirty="0"/>
          </a:p>
          <a:p>
            <a:r>
              <a:rPr lang="en-US" dirty="0"/>
              <a:t>Well, usually they won’t need to know because you’re going to use Route 53 to do that translation, just like we’ve seen previously in the course.</a:t>
            </a:r>
          </a:p>
        </p:txBody>
      </p:sp>
      <p:sp>
        <p:nvSpPr>
          <p:cNvPr id="4" name="Slide Number Placeholder 3"/>
          <p:cNvSpPr>
            <a:spLocks noGrp="1"/>
          </p:cNvSpPr>
          <p:nvPr>
            <p:ph type="sldNum" sz="quarter" idx="5"/>
          </p:nvPr>
        </p:nvSpPr>
        <p:spPr/>
        <p:txBody>
          <a:bodyPr/>
          <a:lstStyle/>
          <a:p>
            <a:fld id="{0C252EC1-BBF4-4B78-8366-A02C4FFA1F92}" type="slidenum">
              <a:rPr lang="en-US" smtClean="0"/>
              <a:t>23</a:t>
            </a:fld>
            <a:endParaRPr lang="en-US"/>
          </a:p>
        </p:txBody>
      </p:sp>
    </p:spTree>
    <p:extLst>
      <p:ext uri="{BB962C8B-B14F-4D97-AF65-F5344CB8AC3E}">
        <p14:creationId xmlns:p14="http://schemas.microsoft.com/office/powerpoint/2010/main" val="333579316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Route 53, you’ll set up a new record, toggle Alias on, and then you’ll see that CloudFront distribution is one of the resources we can direct traffic to.  So rather than pointing to a specific IP, for example, we’re going to point to CloudFront.</a:t>
            </a:r>
          </a:p>
        </p:txBody>
      </p:sp>
      <p:sp>
        <p:nvSpPr>
          <p:cNvPr id="4" name="Slide Number Placeholder 3"/>
          <p:cNvSpPr>
            <a:spLocks noGrp="1"/>
          </p:cNvSpPr>
          <p:nvPr>
            <p:ph type="sldNum" sz="quarter" idx="5"/>
          </p:nvPr>
        </p:nvSpPr>
        <p:spPr/>
        <p:txBody>
          <a:bodyPr/>
          <a:lstStyle/>
          <a:p>
            <a:fld id="{0C252EC1-BBF4-4B78-8366-A02C4FFA1F92}" type="slidenum">
              <a:rPr lang="en-US" smtClean="0"/>
              <a:t>24</a:t>
            </a:fld>
            <a:endParaRPr lang="en-US"/>
          </a:p>
        </p:txBody>
      </p:sp>
    </p:spTree>
    <p:extLst>
      <p:ext uri="{BB962C8B-B14F-4D97-AF65-F5344CB8AC3E}">
        <p14:creationId xmlns:p14="http://schemas.microsoft.com/office/powerpoint/2010/main" val="303846428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something like this.  (</a:t>
            </a:r>
            <a:r>
              <a:rPr lang="en-US" b="1" dirty="0"/>
              <a:t>click</a:t>
            </a:r>
            <a:r>
              <a:rPr lang="en-US" dirty="0"/>
              <a:t>) A user goes to mywebsite.com.  In your public hosted zone, you’ve set up an A record with an alias that points to a CloudFront distribution.  So that’s going to resolve mywebsite.com to CloudFront.  </a:t>
            </a:r>
          </a:p>
          <a:p>
            <a:endParaRPr lang="en-US" dirty="0"/>
          </a:p>
          <a:p>
            <a:r>
              <a:rPr lang="en-US" dirty="0"/>
              <a:t>(</a:t>
            </a:r>
            <a:r>
              <a:rPr lang="en-US" b="1" dirty="0"/>
              <a:t>click</a:t>
            </a:r>
            <a:r>
              <a:rPr lang="en-US" dirty="0"/>
              <a:t>) CloudFront then goes to S3 or wherever the actual content lives, then we work our way back up to (</a:t>
            </a:r>
            <a:r>
              <a:rPr lang="en-US" b="1" dirty="0"/>
              <a:t>click</a:t>
            </a:r>
            <a:r>
              <a:rPr lang="en-US" dirty="0"/>
              <a:t>) deliver it to the user—the index.html page in this example, or image or video or whatever it is.</a:t>
            </a:r>
          </a:p>
        </p:txBody>
      </p:sp>
      <p:sp>
        <p:nvSpPr>
          <p:cNvPr id="4" name="Slide Number Placeholder 3"/>
          <p:cNvSpPr>
            <a:spLocks noGrp="1"/>
          </p:cNvSpPr>
          <p:nvPr>
            <p:ph type="sldNum" sz="quarter" idx="5"/>
          </p:nvPr>
        </p:nvSpPr>
        <p:spPr/>
        <p:txBody>
          <a:bodyPr/>
          <a:lstStyle/>
          <a:p>
            <a:fld id="{0C252EC1-BBF4-4B78-8366-A02C4FFA1F92}" type="slidenum">
              <a:rPr lang="en-US" smtClean="0"/>
              <a:t>25</a:t>
            </a:fld>
            <a:endParaRPr lang="en-US"/>
          </a:p>
        </p:txBody>
      </p:sp>
    </p:spTree>
    <p:extLst>
      <p:ext uri="{BB962C8B-B14F-4D97-AF65-F5344CB8AC3E}">
        <p14:creationId xmlns:p14="http://schemas.microsoft.com/office/powerpoint/2010/main" val="74747105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m14-06 </a:t>
            </a:r>
            <a:r>
              <a:rPr lang="en-US" sz="1200" b="1" dirty="0"/>
              <a:t>= “DEMO: Setting up a CloudFront Distribution with an S3 Origin” – re-use m4-53</a:t>
            </a:r>
            <a:endParaRPr lang="en-US" b="1" dirty="0"/>
          </a:p>
          <a:p>
            <a:endParaRPr lang="en-US" dirty="0"/>
          </a:p>
          <a:p>
            <a:endParaRPr lang="en-US" dirty="0"/>
          </a:p>
          <a:p>
            <a:r>
              <a:rPr lang="en-US" dirty="0"/>
              <a:t>Now that we’ve seen the theory, let’s go do some hands-on.  In this demo, we’ll upload the cat picture, as well as an index.html page to an S3 bucket.</a:t>
            </a:r>
          </a:p>
          <a:p>
            <a:endParaRPr lang="en-US" dirty="0"/>
          </a:p>
          <a:p>
            <a:r>
              <a:rPr lang="en-US" dirty="0"/>
              <a:t>We’ll set up the S3 to work with CloudFront, and then we’ll go request the picture and see CloudFront in action.</a:t>
            </a:r>
          </a:p>
          <a:p>
            <a:endParaRPr lang="en-US" dirty="0"/>
          </a:p>
          <a:p>
            <a:endParaRPr lang="en-US" dirty="0"/>
          </a:p>
          <a:p>
            <a:r>
              <a:rPr lang="en-US" b="1" dirty="0"/>
              <a:t>Create S3 bucket</a:t>
            </a:r>
          </a:p>
          <a:p>
            <a:r>
              <a:rPr lang="en-US" b="1" dirty="0"/>
              <a:t>Name</a:t>
            </a:r>
            <a:r>
              <a:rPr lang="en-US" dirty="0"/>
              <a:t>: </a:t>
            </a:r>
            <a:r>
              <a:rPr lang="en-US" dirty="0" err="1"/>
              <a:t>puzzlecat</a:t>
            </a:r>
            <a:r>
              <a:rPr lang="en-US" dirty="0"/>
              <a:t>-date</a:t>
            </a:r>
          </a:p>
          <a:p>
            <a:r>
              <a:rPr lang="en-US" dirty="0"/>
              <a:t>Defaults for everything else</a:t>
            </a:r>
          </a:p>
          <a:p>
            <a:endParaRPr lang="en-US" dirty="0"/>
          </a:p>
          <a:p>
            <a:r>
              <a:rPr lang="en-US" b="1" dirty="0"/>
              <a:t>Upload index.html and puzzle_cat.jpg </a:t>
            </a:r>
            <a:r>
              <a:rPr lang="en-US" dirty="0"/>
              <a:t>(</a:t>
            </a:r>
            <a:r>
              <a:rPr lang="en-US" b="1" dirty="0"/>
              <a:t>show the HTML file locally</a:t>
            </a:r>
            <a:r>
              <a:rPr lang="en-US" dirty="0"/>
              <a:t>)</a:t>
            </a:r>
          </a:p>
          <a:p>
            <a:endParaRPr lang="en-US" dirty="0"/>
          </a:p>
          <a:p>
            <a:r>
              <a:rPr lang="en-US" dirty="0"/>
              <a:t>Now, after they’re uploaded, because they’re not publicly accessible, you’ll get an access denied error.  You can </a:t>
            </a:r>
            <a:r>
              <a:rPr lang="en-US" b="1" dirty="0"/>
              <a:t>open </a:t>
            </a:r>
            <a:r>
              <a:rPr lang="en-US" dirty="0"/>
              <a:t>them using the “Open” or “Download” buttons, which generates a </a:t>
            </a:r>
            <a:r>
              <a:rPr lang="en-US" dirty="0" err="1"/>
              <a:t>presigned</a:t>
            </a:r>
            <a:r>
              <a:rPr lang="en-US" dirty="0"/>
              <a:t> URL—basically a temporary URL that gives you access.  But for this demo, that’s not really what we’re interested in.  We want to be able to serve up our webpage and image through CloudFront so they can be accessed quickly from anywhere in the world.</a:t>
            </a:r>
          </a:p>
          <a:p>
            <a:endParaRPr lang="en-US" dirty="0"/>
          </a:p>
          <a:p>
            <a:r>
              <a:rPr lang="en-US" dirty="0"/>
              <a:t>So let’s go </a:t>
            </a:r>
            <a:r>
              <a:rPr lang="en-US" b="1" dirty="0"/>
              <a:t>to CloudFront (new tab)</a:t>
            </a:r>
          </a:p>
          <a:p>
            <a:r>
              <a:rPr lang="en-US" b="1" dirty="0"/>
              <a:t>Create new distribution</a:t>
            </a:r>
          </a:p>
          <a:p>
            <a:endParaRPr lang="en-US" b="1" dirty="0"/>
          </a:p>
          <a:p>
            <a:r>
              <a:rPr lang="en-US" b="0" dirty="0"/>
              <a:t>First we need an origin domain.  So thinking back to our slides (</a:t>
            </a:r>
            <a:r>
              <a:rPr lang="en-US" b="1" dirty="0"/>
              <a:t>show slide</a:t>
            </a:r>
            <a:r>
              <a:rPr lang="en-US" b="0" dirty="0"/>
              <a:t>) that’s the part on the far right, and in this case, we’re using S3.  So we’ll choose the one for </a:t>
            </a:r>
            <a:r>
              <a:rPr lang="en-US" b="1" dirty="0" err="1"/>
              <a:t>puzzlecat</a:t>
            </a:r>
            <a:r>
              <a:rPr lang="en-US" b="0" dirty="0"/>
              <a:t>.</a:t>
            </a:r>
          </a:p>
          <a:p>
            <a:endParaRPr lang="en-US" b="0" dirty="0"/>
          </a:p>
          <a:p>
            <a:r>
              <a:rPr lang="en-US" b="0" dirty="0"/>
              <a:t>Next we need to create what’s called an </a:t>
            </a:r>
            <a:r>
              <a:rPr lang="en-US" b="0" dirty="0" err="1"/>
              <a:t>OAI</a:t>
            </a:r>
            <a:r>
              <a:rPr lang="en-US" b="0" dirty="0"/>
              <a:t>, or original access identity.  Because we aren’t allowing public access to the bucket, we need to use an </a:t>
            </a:r>
            <a:r>
              <a:rPr lang="en-US" b="0" dirty="0" err="1"/>
              <a:t>OAI</a:t>
            </a:r>
            <a:r>
              <a:rPr lang="en-US" b="0" dirty="0"/>
              <a:t>, which will give access only to CloudFront and not the rest of the world.</a:t>
            </a:r>
          </a:p>
          <a:p>
            <a:endParaRPr lang="en-US" b="0" dirty="0"/>
          </a:p>
          <a:p>
            <a:r>
              <a:rPr lang="en-US" b="0" dirty="0"/>
              <a:t>So </a:t>
            </a:r>
            <a:r>
              <a:rPr lang="en-US" b="1" dirty="0"/>
              <a:t>Yes use </a:t>
            </a:r>
            <a:r>
              <a:rPr lang="en-US" b="1" dirty="0" err="1"/>
              <a:t>OAI</a:t>
            </a:r>
            <a:r>
              <a:rPr lang="en-US" b="0" dirty="0"/>
              <a:t>.  </a:t>
            </a:r>
            <a:r>
              <a:rPr lang="en-US" b="1" dirty="0"/>
              <a:t>Create new </a:t>
            </a:r>
            <a:r>
              <a:rPr lang="en-US" b="1" dirty="0" err="1"/>
              <a:t>OAI</a:t>
            </a:r>
            <a:r>
              <a:rPr lang="en-US" b="0" dirty="0"/>
              <a:t> (make sure it’s selected).</a:t>
            </a:r>
          </a:p>
          <a:p>
            <a:endParaRPr lang="en-US" b="0" dirty="0"/>
          </a:p>
          <a:p>
            <a:r>
              <a:rPr lang="en-US" b="0" dirty="0"/>
              <a:t>And then we have to say, yes, we want to update our policy on the S3 bucket to allow the </a:t>
            </a:r>
            <a:r>
              <a:rPr lang="en-US" b="0" dirty="0" err="1"/>
              <a:t>OAI</a:t>
            </a:r>
            <a:r>
              <a:rPr lang="en-US" b="0" dirty="0"/>
              <a:t> to read from it.  So this whole section here is basically saying, we don’t want public access to the bucket, but it’s okay for CloudFront to read files from it.</a:t>
            </a:r>
          </a:p>
          <a:p>
            <a:endParaRPr lang="en-US" b="0" dirty="0"/>
          </a:p>
          <a:p>
            <a:r>
              <a:rPr lang="en-US" b="0" dirty="0"/>
              <a:t>Scroll down to </a:t>
            </a:r>
            <a:r>
              <a:rPr lang="en-US" b="1" dirty="0"/>
              <a:t>Default root object</a:t>
            </a:r>
            <a:r>
              <a:rPr lang="en-US" b="0" dirty="0"/>
              <a:t>, and make this </a:t>
            </a:r>
            <a:r>
              <a:rPr lang="en-US" b="1" dirty="0"/>
              <a:t>index.html.  Our home page, basically.</a:t>
            </a:r>
          </a:p>
          <a:p>
            <a:r>
              <a:rPr lang="en-US" b="1" dirty="0"/>
              <a:t>Create distribution</a:t>
            </a:r>
          </a:p>
          <a:p>
            <a:endParaRPr lang="en-US" b="0" dirty="0"/>
          </a:p>
          <a:p>
            <a:r>
              <a:rPr lang="en-US" b="0" dirty="0"/>
              <a:t>This will take a little bit of time to complete so </a:t>
            </a:r>
            <a:r>
              <a:rPr lang="en-US" b="1" dirty="0"/>
              <a:t>pause the video</a:t>
            </a:r>
            <a:r>
              <a:rPr lang="en-US" b="0" dirty="0"/>
              <a:t>.  When it’s done (make sure </a:t>
            </a:r>
            <a:r>
              <a:rPr lang="en-US" b="1" dirty="0"/>
              <a:t>Last modified has a date/time</a:t>
            </a:r>
            <a:r>
              <a:rPr lang="en-US" b="0" dirty="0"/>
              <a:t>), copy the </a:t>
            </a:r>
            <a:r>
              <a:rPr lang="en-US" b="1" dirty="0"/>
              <a:t>Distribution Domain Name </a:t>
            </a:r>
            <a:r>
              <a:rPr lang="en-US" b="0" dirty="0"/>
              <a:t>and open it in a new tab.</a:t>
            </a:r>
          </a:p>
          <a:p>
            <a:endParaRPr lang="en-US" b="0" dirty="0"/>
          </a:p>
          <a:p>
            <a:r>
              <a:rPr lang="en-US" b="0" dirty="0"/>
              <a:t>And here’s my index.html page and the cat picture.  Now, neither of these files are big enough to really notice the difference from caching.  But the first time I come to this page, CloudFront checked to see if this was cached, and it obviously wasn’t since this is our first time using it.  So it went to the S3 bucket and grabbed the files to display them here, and it’s also cached them.  So if we were to refresh the page (</a:t>
            </a:r>
            <a:r>
              <a:rPr lang="en-US" b="1" dirty="0"/>
              <a:t>do this</a:t>
            </a:r>
            <a:r>
              <a:rPr lang="en-US" b="0" dirty="0"/>
              <a:t>), now we’re getting the cached copy.  And if you were to go to this link right now, you’d get the cached copy as well.  Which, if it were a much larger file, or you were much farther away, would make load times much faster and give a better user experience.</a:t>
            </a:r>
          </a:p>
          <a:p>
            <a:endParaRPr lang="en-US" b="0" dirty="0"/>
          </a:p>
          <a:p>
            <a:r>
              <a:rPr lang="en-US" b="0" dirty="0"/>
              <a:t>Now, if you were following along, go to your CloudFront Distributions and </a:t>
            </a:r>
            <a:r>
              <a:rPr lang="en-US" b="1" dirty="0"/>
              <a:t>Disable</a:t>
            </a:r>
            <a:r>
              <a:rPr lang="en-US" b="0" dirty="0"/>
              <a:t> it, then wait for a couple minutes and </a:t>
            </a:r>
            <a:r>
              <a:rPr lang="en-US" b="1" dirty="0"/>
              <a:t>delete it</a:t>
            </a:r>
            <a:r>
              <a:rPr lang="en-US" b="0" dirty="0"/>
              <a:t>.  You can then also </a:t>
            </a:r>
            <a:r>
              <a:rPr lang="en-US" b="1" dirty="0"/>
              <a:t>delete the original access identity (left nav</a:t>
            </a:r>
            <a:r>
              <a:rPr lang="en-US" b="0" dirty="0"/>
              <a:t>).  Deleting this will also remove it from the S3 bucket permissions.  And you can also </a:t>
            </a:r>
            <a:r>
              <a:rPr lang="en-US" b="1" dirty="0"/>
              <a:t>delete the S3 bucket and its contents.</a:t>
            </a:r>
          </a:p>
          <a:p>
            <a:endParaRPr lang="en-US" b="0"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9148520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m14-07 </a:t>
            </a:r>
            <a:r>
              <a:rPr lang="en-US" sz="1200" b="1" dirty="0"/>
              <a:t>= “AWS Global Accelerator Overview” – re-use m4-54</a:t>
            </a:r>
            <a:endParaRPr lang="en-US" b="1" dirty="0"/>
          </a:p>
          <a:p>
            <a:endParaRPr lang="en-US" dirty="0"/>
          </a:p>
          <a:p>
            <a:r>
              <a:rPr lang="en-US" dirty="0"/>
              <a:t>Have open: </a:t>
            </a:r>
            <a:r>
              <a:rPr lang="en-US" b="1" dirty="0"/>
              <a:t>https://speedtest.globalaccelerator.aws/#/</a:t>
            </a:r>
          </a:p>
          <a:p>
            <a:endParaRPr lang="en-US" dirty="0"/>
          </a:p>
          <a:p>
            <a:r>
              <a:rPr lang="en-US" dirty="0"/>
              <a:t>This next service—the AWS Global Accelerator—is really best explained by showing you this speed test.  In short, AWS Global Accelerator improves the availability and performance of your applications vs. going over the public internet.</a:t>
            </a:r>
          </a:p>
          <a:p>
            <a:endParaRPr lang="en-US" dirty="0"/>
          </a:p>
          <a:p>
            <a:r>
              <a:rPr lang="en-US" dirty="0"/>
              <a:t>Let’s just run a test quickly and then I’ll hit a few more points that you’ll need to know for the exam.  </a:t>
            </a:r>
            <a:r>
              <a:rPr lang="en-US" b="1" dirty="0"/>
              <a:t>5MB and Start</a:t>
            </a:r>
            <a:r>
              <a:rPr lang="en-US" dirty="0"/>
              <a:t>.  So let’s pretend we’re downloading a file that’s 5MB.</a:t>
            </a:r>
          </a:p>
          <a:p>
            <a:endParaRPr lang="en-US" b="1" dirty="0"/>
          </a:p>
          <a:p>
            <a:r>
              <a:rPr lang="en-US" dirty="0"/>
              <a:t>And you’ll see the results.  I’m in us-west-2 at the moment, close to Oregon, so that’s _____________.  But I’m a long way from some of these other locations (list them), and you’ll see that I’m getting much faster performance with AWS Global Accelerator vs. just going over the public internet.</a:t>
            </a:r>
          </a:p>
          <a:p>
            <a:endParaRPr lang="en-US" dirty="0"/>
          </a:p>
          <a:p>
            <a:r>
              <a:rPr lang="en-US" dirty="0"/>
              <a:t>So how is this possible?  Well, if we go here: </a:t>
            </a:r>
            <a:r>
              <a:rPr lang="en-US" b="1" dirty="0"/>
              <a:t>https://aws.amazon.com/global-accelerator/?blogs-global-accelerator.sort-by=item.additionalFields.createdDate&amp;blogs-global-accelerator.sort-order=desc&amp;aws-global-accelerator-wn.sort-by=item.additionalFields.postDateTime&amp;aws-global-accelerator-wn.sort-order=desc</a:t>
            </a:r>
          </a:p>
          <a:p>
            <a:endParaRPr lang="en-US" dirty="0"/>
          </a:p>
          <a:p>
            <a:r>
              <a:rPr lang="en-US" dirty="0"/>
              <a:t>…there’s a nice illustration of why this is.  When you’re using the public internet, you might have to make multiple hops across different networks to get to your applications.  Whereas with AWS Global Accelerator, you’re basically just making one connection to your local internet service provider, and then from there, you’re on Amazon’s global network, removing all those other potential hops around.</a:t>
            </a:r>
          </a:p>
          <a:p>
            <a:endParaRPr lang="en-US" dirty="0"/>
          </a:p>
          <a:p>
            <a:r>
              <a:rPr lang="en-US" dirty="0"/>
              <a:t>So it’s a way to increase performance and availability for your applications—it accelerates them, as the name suggests.</a:t>
            </a:r>
          </a:p>
          <a:p>
            <a:endParaRPr lang="en-US" dirty="0"/>
          </a:p>
          <a:p>
            <a:r>
              <a:rPr lang="en-US" b="1" dirty="0"/>
              <a:t>To slides…</a:t>
            </a:r>
          </a:p>
          <a:p>
            <a:endParaRPr lang="en-US" dirty="0"/>
          </a:p>
          <a:p>
            <a:r>
              <a:rPr lang="en-US" dirty="0"/>
              <a:t>Now, on the exam, you might get a question that tests whether you know the difference between CloudFront and Global Accelerator.  They ARE both (</a:t>
            </a:r>
            <a:r>
              <a:rPr lang="en-US" b="1" dirty="0"/>
              <a:t>click, click</a:t>
            </a:r>
            <a:r>
              <a:rPr lang="en-US" dirty="0"/>
              <a:t>) intended to get things to your users faster by using </a:t>
            </a:r>
            <a:r>
              <a:rPr lang="en-US" dirty="0" err="1"/>
              <a:t>AWS’s</a:t>
            </a:r>
            <a:r>
              <a:rPr lang="en-US" dirty="0"/>
              <a:t> global network and edge locations, but they’re really two different things entirely.</a:t>
            </a:r>
          </a:p>
          <a:p>
            <a:endParaRPr lang="en-US" dirty="0"/>
          </a:p>
          <a:p>
            <a:r>
              <a:rPr lang="en-US" dirty="0"/>
              <a:t>(</a:t>
            </a:r>
            <a:r>
              <a:rPr lang="en-US" b="1" dirty="0"/>
              <a:t>click</a:t>
            </a:r>
            <a:r>
              <a:rPr lang="en-US" dirty="0"/>
              <a:t>) CloudFront is a content delivery network, which means that you’re primarily using it for media files—think videos and images.  The secret sauce here is caching—where it serves up cached content from an edge location.  This is faster than having to go all the way back to the origin—say, an S3 bucket—to retrieve the content.</a:t>
            </a:r>
          </a:p>
          <a:p>
            <a:endParaRPr lang="en-US" dirty="0"/>
          </a:p>
          <a:p>
            <a:r>
              <a:rPr lang="en-US" dirty="0"/>
              <a:t>AWS Global Accelerator ((</a:t>
            </a:r>
            <a:r>
              <a:rPr lang="en-US" b="1" dirty="0"/>
              <a:t>click</a:t>
            </a:r>
            <a:r>
              <a:rPr lang="en-US" dirty="0"/>
              <a:t>), (</a:t>
            </a:r>
            <a:r>
              <a:rPr lang="en-US" b="1" dirty="0"/>
              <a:t>click</a:t>
            </a:r>
            <a:r>
              <a:rPr lang="en-US" dirty="0"/>
              <a:t>)) also uses the global network and edge locations to make things faster.  But this works for a wide variety of applications overall, over different protocols. (</a:t>
            </a:r>
            <a:r>
              <a:rPr lang="en-US" b="1" dirty="0"/>
              <a:t>click</a:t>
            </a:r>
            <a:r>
              <a:rPr lang="en-US" dirty="0"/>
              <a:t>) This isn’t about caching at all; this is about better routing of network traffic, taking it off the public internet where it has to do several hops, and putting it on </a:t>
            </a:r>
            <a:r>
              <a:rPr lang="en-US" dirty="0" err="1"/>
              <a:t>AWS’s</a:t>
            </a:r>
            <a:r>
              <a:rPr lang="en-US" dirty="0"/>
              <a:t> dedicated network.  So really two different services.</a:t>
            </a:r>
          </a:p>
          <a:p>
            <a:endParaRPr lang="en-US" dirty="0"/>
          </a:p>
          <a:p>
            <a:r>
              <a:rPr lang="en-US" dirty="0"/>
              <a:t>On the exam, if you see caching or content delivery network, think CloudFront.  And if you see something about improving network routing or speeding up network traffic, then AWS Global Accelerator is what you want.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687791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m14-08 </a:t>
            </a:r>
            <a:r>
              <a:rPr lang="en-US" sz="1200" b="1" dirty="0"/>
              <a:t>= “Important Points to Remember”</a:t>
            </a:r>
            <a:endParaRPr lang="en-US" b="1"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9712433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161874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m14-02 </a:t>
            </a:r>
            <a:r>
              <a:rPr lang="en-US" sz="1200" b="1" dirty="0"/>
              <a:t>= “Domain Name System (DNS) Basics”</a:t>
            </a:r>
            <a:endParaRPr lang="en-US" b="1" dirty="0"/>
          </a:p>
          <a:p>
            <a:endParaRPr lang="en-US" dirty="0"/>
          </a:p>
          <a:p>
            <a:r>
              <a:rPr lang="en-US" dirty="0"/>
              <a:t>We’ve talked previously about IP addresses, and that’s basically how we’re able to get to various resources around the web.  Let’s say that Google has an IP address of 142.251.215.238.  So when you wanted to get to Google to do a search, you’d type that into the search bar.  Well, that’s pretty tedious, right?  And how are you ever going to remember those numbers, along with the IP addresses for the dozens of other websites you visit?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430543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Instead, you want to just be able to type Google.  Or Facebook.  Or YouTube or whatever.  You don’t want to deal with the IP addresses.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809194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that translation that’s happening for you is done by a DNS, or domain name service.  It maps an IP address to a domain name that’s easier for us humans to remember.</a:t>
            </a:r>
          </a:p>
          <a:p>
            <a:endParaRPr lang="en-US" dirty="0"/>
          </a:p>
          <a:p>
            <a:r>
              <a:rPr lang="en-US" dirty="0"/>
              <a:t>An analogy you hear a lot is it’s similar to a phone book—where a phone number maps to a person.  Though phone books are SO 1900s…maybe we should update that analogy to say the list of contacts in your phone.  But regardless, hopefully this makes sense…it’s mapping from a hard-to-remember number to an easy-to-remember name.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915860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go through the different parts of a domain name—something like an aws.amazon.com.</a:t>
            </a:r>
          </a:p>
          <a:p>
            <a:endParaRPr lang="en-US" dirty="0"/>
          </a:p>
          <a:p>
            <a:r>
              <a:rPr lang="en-US" dirty="0"/>
              <a:t>(</a:t>
            </a:r>
            <a:r>
              <a:rPr lang="en-US" b="1" dirty="0"/>
              <a:t>click)</a:t>
            </a:r>
            <a:r>
              <a:rPr lang="en-US" dirty="0"/>
              <a:t> The far right part, the .com in this case, is called the top-level domain or </a:t>
            </a:r>
            <a:r>
              <a:rPr lang="en-US" dirty="0" err="1"/>
              <a:t>TLD</a:t>
            </a:r>
            <a:r>
              <a:rPr lang="en-US" dirty="0"/>
              <a:t>.  In addition to .com, this could also be something like </a:t>
            </a:r>
            <a:r>
              <a:rPr lang="en-US" dirty="0" err="1"/>
              <a:t>.net</a:t>
            </a:r>
            <a:r>
              <a:rPr lang="en-US" dirty="0"/>
              <a:t> or .org or .gov and so on.  These are managed by ICANN, or the Internet Corporation for Assigned Names and Numbers.</a:t>
            </a:r>
          </a:p>
          <a:p>
            <a:endParaRPr lang="en-US" dirty="0"/>
          </a:p>
          <a:p>
            <a:r>
              <a:rPr lang="en-US" dirty="0"/>
              <a:t>(</a:t>
            </a:r>
            <a:r>
              <a:rPr lang="en-US" b="1" dirty="0"/>
              <a:t>click</a:t>
            </a:r>
            <a:r>
              <a:rPr lang="en-US" dirty="0"/>
              <a:t>) Moving over to the left, we have the second-level domain, or SLD.  These are managed by a domain registrar, such as a GoDaddy or Amazon—any company where you can go buy a domain name.</a:t>
            </a:r>
          </a:p>
          <a:p>
            <a:endParaRPr lang="en-US" dirty="0"/>
          </a:p>
          <a:p>
            <a:r>
              <a:rPr lang="en-US" dirty="0"/>
              <a:t>(</a:t>
            </a:r>
            <a:r>
              <a:rPr lang="en-US" b="1" dirty="0"/>
              <a:t>click</a:t>
            </a:r>
            <a:r>
              <a:rPr lang="en-US" dirty="0"/>
              <a:t>) Then we have a subdomain—in our case </a:t>
            </a:r>
            <a:r>
              <a:rPr lang="en-US" dirty="0" err="1"/>
              <a:t>aws</a:t>
            </a:r>
            <a:r>
              <a:rPr lang="en-US" dirty="0"/>
              <a:t>.  Or it might be something like webmail.example.com to get to email—that kind of thing.</a:t>
            </a:r>
          </a:p>
          <a:p>
            <a:endParaRPr lang="en-US" dirty="0"/>
          </a:p>
          <a:p>
            <a:endParaRPr lang="en-US" dirty="0"/>
          </a:p>
        </p:txBody>
      </p:sp>
      <p:sp>
        <p:nvSpPr>
          <p:cNvPr id="4" name="Slide Number Placeholder 3"/>
          <p:cNvSpPr>
            <a:spLocks noGrp="1"/>
          </p:cNvSpPr>
          <p:nvPr>
            <p:ph type="sldNum" sz="quarter" idx="5"/>
          </p:nvPr>
        </p:nvSpPr>
        <p:spPr/>
        <p:txBody>
          <a:bodyPr/>
          <a:lstStyle/>
          <a:p>
            <a:fld id="{0C252EC1-BBF4-4B78-8366-A02C4FFA1F92}" type="slidenum">
              <a:rPr lang="en-US" smtClean="0"/>
              <a:t>6</a:t>
            </a:fld>
            <a:endParaRPr lang="en-US"/>
          </a:p>
        </p:txBody>
      </p:sp>
    </p:spTree>
    <p:extLst>
      <p:ext uri="{BB962C8B-B14F-4D97-AF65-F5344CB8AC3E}">
        <p14:creationId xmlns:p14="http://schemas.microsoft.com/office/powerpoint/2010/main" val="37250715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then all of this together is called a fully qualified domain name or </a:t>
            </a:r>
            <a:r>
              <a:rPr lang="en-US" dirty="0" err="1"/>
              <a:t>FQDN</a:t>
            </a:r>
            <a:r>
              <a:rPr lang="en-US" dirty="0"/>
              <a:t>.  And to be precise, this technically ends with a dot, though you usually don’t see that written out.</a:t>
            </a:r>
          </a:p>
          <a:p>
            <a:endParaRPr lang="en-US" dirty="0"/>
          </a:p>
          <a:p>
            <a:r>
              <a:rPr lang="en-US" dirty="0"/>
              <a:t>I’m assuming you’re all familiar with these concepts we just covered, but I wanted to make sure we’re using the same names for things so that it’s easier to understand what’s going on behind the scenes with DNS.</a:t>
            </a:r>
          </a:p>
          <a:p>
            <a:endParaRPr lang="en-US" dirty="0"/>
          </a:p>
        </p:txBody>
      </p:sp>
      <p:sp>
        <p:nvSpPr>
          <p:cNvPr id="4" name="Slide Number Placeholder 3"/>
          <p:cNvSpPr>
            <a:spLocks noGrp="1"/>
          </p:cNvSpPr>
          <p:nvPr>
            <p:ph type="sldNum" sz="quarter" idx="5"/>
          </p:nvPr>
        </p:nvSpPr>
        <p:spPr/>
        <p:txBody>
          <a:bodyPr/>
          <a:lstStyle/>
          <a:p>
            <a:fld id="{0C252EC1-BBF4-4B78-8366-A02C4FFA1F92}" type="slidenum">
              <a:rPr lang="en-US" smtClean="0"/>
              <a:t>7</a:t>
            </a:fld>
            <a:endParaRPr lang="en-US"/>
          </a:p>
        </p:txBody>
      </p:sp>
    </p:spTree>
    <p:extLst>
      <p:ext uri="{BB962C8B-B14F-4D97-AF65-F5344CB8AC3E}">
        <p14:creationId xmlns:p14="http://schemas.microsoft.com/office/powerpoint/2010/main" val="16729652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say I want to go to amazon.com to buy something and have it shipped to my house.  </a:t>
            </a:r>
            <a:r>
              <a:rPr lang="en-US" b="1" dirty="0"/>
              <a:t>(click)</a:t>
            </a:r>
            <a:r>
              <a:rPr lang="en-US" dirty="0"/>
              <a:t>  I need more coffee, let’s say.  Or any other website I want to go to.  How does all this work behind the scenes?</a:t>
            </a:r>
          </a:p>
          <a:p>
            <a:endParaRPr lang="en-US" dirty="0"/>
          </a:p>
          <a:p>
            <a:r>
              <a:rPr lang="en-US" dirty="0"/>
              <a:t>So we’re starting in our browser (</a:t>
            </a:r>
            <a:r>
              <a:rPr lang="en-US" b="1" dirty="0"/>
              <a:t>click</a:t>
            </a:r>
            <a:r>
              <a:rPr lang="en-US" dirty="0"/>
              <a:t>), and we’re going to navigate to amazon.com.  Well, we don’t actually know the IP address, the actual computer where that lives, and so we (</a:t>
            </a:r>
            <a:r>
              <a:rPr lang="en-US" b="1" dirty="0"/>
              <a:t>click</a:t>
            </a:r>
            <a:r>
              <a:rPr lang="en-US" dirty="0"/>
              <a:t>) go to our local DNS server.  This is usually managed by the company or maybe the internet service provider.  And this server caches DNS queries for a specified period of time—called TTL—just to make it faster for future queries.  So we first say, is there something in the cache?  Have we already figured out where amazon.com lives?  For this example, we’re going to say no.</a:t>
            </a:r>
          </a:p>
          <a:p>
            <a:endParaRPr lang="en-US" dirty="0"/>
          </a:p>
          <a:p>
            <a:r>
              <a:rPr lang="en-US" dirty="0"/>
              <a:t>So next (</a:t>
            </a:r>
            <a:r>
              <a:rPr lang="en-US" b="1" dirty="0"/>
              <a:t>click</a:t>
            </a:r>
            <a:r>
              <a:rPr lang="en-US" dirty="0"/>
              <a:t>), we need to go to the Root DNS server.  This is managed by ICANN, or the Internet Corporation for Assigned Names and Numbers.  And we say (</a:t>
            </a:r>
            <a:r>
              <a:rPr lang="en-US" b="1" dirty="0"/>
              <a:t>click</a:t>
            </a:r>
            <a:r>
              <a:rPr lang="en-US" dirty="0"/>
              <a:t>), hey, where does amazon.com live?  The root DNS server doesn’t actually know—it’s too far up the hierarchy.  But it says, “ahh, I see that you’re (</a:t>
            </a:r>
            <a:r>
              <a:rPr lang="en-US" b="1" dirty="0"/>
              <a:t>click</a:t>
            </a:r>
            <a:r>
              <a:rPr lang="en-US" dirty="0"/>
              <a:t>) using a .com address—which is the top-level domain or </a:t>
            </a:r>
            <a:r>
              <a:rPr lang="en-US" dirty="0" err="1"/>
              <a:t>TLD</a:t>
            </a:r>
            <a:r>
              <a:rPr lang="en-US" dirty="0"/>
              <a:t>—as opposed to something like a .org or a .gov or something—so go to this </a:t>
            </a:r>
            <a:r>
              <a:rPr lang="en-US" dirty="0" err="1"/>
              <a:t>TLD</a:t>
            </a:r>
            <a:r>
              <a:rPr lang="en-US" dirty="0"/>
              <a:t> name server at IP address 1.2.3.4.</a:t>
            </a:r>
          </a:p>
          <a:p>
            <a:endParaRPr lang="en-US" dirty="0"/>
          </a:p>
          <a:p>
            <a:r>
              <a:rPr lang="en-US" dirty="0"/>
              <a:t>So we say, okay, </a:t>
            </a:r>
            <a:r>
              <a:rPr lang="en-US" dirty="0" err="1"/>
              <a:t>TLD</a:t>
            </a:r>
            <a:r>
              <a:rPr lang="en-US" dirty="0"/>
              <a:t> name server (</a:t>
            </a:r>
            <a:r>
              <a:rPr lang="en-US" b="1" dirty="0"/>
              <a:t>click</a:t>
            </a:r>
            <a:r>
              <a:rPr lang="en-US" dirty="0"/>
              <a:t>) for .com—and this is managed by IANA, a branch of ICANN—and we say, hey (</a:t>
            </a:r>
            <a:r>
              <a:rPr lang="en-US" b="1" dirty="0"/>
              <a:t>click</a:t>
            </a:r>
            <a:r>
              <a:rPr lang="en-US" dirty="0"/>
              <a:t>), where is amazon.com?  This name server says, “I don’t know, but I see that you have a second level domain, or </a:t>
            </a:r>
            <a:r>
              <a:rPr lang="en-US" dirty="0" err="1"/>
              <a:t>SLD</a:t>
            </a:r>
            <a:r>
              <a:rPr lang="en-US" dirty="0"/>
              <a:t>, so (</a:t>
            </a:r>
            <a:r>
              <a:rPr lang="en-US" b="1" dirty="0"/>
              <a:t>click</a:t>
            </a:r>
            <a:r>
              <a:rPr lang="en-US" dirty="0"/>
              <a:t>) go to this name server at IP 5.6.7.8.</a:t>
            </a:r>
          </a:p>
          <a:p>
            <a:endParaRPr lang="en-US" dirty="0"/>
          </a:p>
          <a:p>
            <a:r>
              <a:rPr lang="en-US" dirty="0"/>
              <a:t>Okay, so let’s go (</a:t>
            </a:r>
            <a:r>
              <a:rPr lang="en-US" b="1" dirty="0"/>
              <a:t>click</a:t>
            </a:r>
            <a:r>
              <a:rPr lang="en-US" dirty="0"/>
              <a:t>) go to that </a:t>
            </a:r>
            <a:r>
              <a:rPr lang="en-US" dirty="0" err="1"/>
              <a:t>SLD</a:t>
            </a:r>
            <a:r>
              <a:rPr lang="en-US" dirty="0"/>
              <a:t> name server—this is managed by a domain registrar, such as GoDaddy, or even Amazon themselves or Google—anywhere you can buy a domain name.  I’m saying GoDaddy here just as an example.  And hey (</a:t>
            </a:r>
            <a:r>
              <a:rPr lang="en-US" b="1" dirty="0"/>
              <a:t>click</a:t>
            </a:r>
            <a:r>
              <a:rPr lang="en-US" dirty="0"/>
              <a:t>), where is amazon.com?  And this time we’re at the right level of hierarchy, and this </a:t>
            </a:r>
            <a:r>
              <a:rPr lang="en-US" dirty="0" err="1"/>
              <a:t>SLD</a:t>
            </a:r>
            <a:r>
              <a:rPr lang="en-US" dirty="0"/>
              <a:t> name server says (</a:t>
            </a:r>
            <a:r>
              <a:rPr lang="en-US" b="1" dirty="0"/>
              <a:t>click</a:t>
            </a:r>
            <a:r>
              <a:rPr lang="en-US" dirty="0"/>
              <a:t>), </a:t>
            </a:r>
            <a:r>
              <a:rPr lang="en-US" dirty="0" err="1"/>
              <a:t>ahhhh</a:t>
            </a:r>
            <a:r>
              <a:rPr lang="en-US" dirty="0"/>
              <a:t>, amazon.com is at address 205.251.242.103.</a:t>
            </a:r>
          </a:p>
          <a:p>
            <a:endParaRPr lang="en-US" dirty="0"/>
          </a:p>
          <a:p>
            <a:r>
              <a:rPr lang="en-US" dirty="0"/>
              <a:t>So then our local DNS server takes that address (</a:t>
            </a:r>
            <a:r>
              <a:rPr lang="en-US" b="1" dirty="0"/>
              <a:t>click</a:t>
            </a:r>
            <a:r>
              <a:rPr lang="en-US" b="0" dirty="0"/>
              <a:t>), caches it so that the next time a user wants go to amazon.com, we can skip some of these steps, then passes it back to the browser, and then (</a:t>
            </a:r>
            <a:r>
              <a:rPr lang="en-US" b="1" dirty="0"/>
              <a:t>click</a:t>
            </a:r>
            <a:r>
              <a:rPr lang="en-US" b="0" dirty="0"/>
              <a:t>) the browser can take you to that page on amazon.com that lives at that address (</a:t>
            </a:r>
            <a:r>
              <a:rPr lang="en-US" b="1" dirty="0"/>
              <a:t>click</a:t>
            </a:r>
            <a:r>
              <a:rPr lang="en-US" b="0" dirty="0"/>
              <a:t>), and you can order more coffee.  Yay!</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176823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Some other concepts we need to cover are around DNS record types.  In a nutshell, these are used to map host names and IP records in the world of DNS.</a:t>
            </a:r>
          </a:p>
          <a:p>
            <a:endParaRPr lang="en-US" b="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897470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6368992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Image Left | Content Right">
    <p:spTree>
      <p:nvGrpSpPr>
        <p:cNvPr id="1" name=""/>
        <p:cNvGrpSpPr/>
        <p:nvPr/>
      </p:nvGrpSpPr>
      <p:grpSpPr>
        <a:xfrm>
          <a:off x="0" y="0"/>
          <a:ext cx="0" cy="0"/>
          <a:chOff x="0" y="0"/>
          <a:chExt cx="0" cy="0"/>
        </a:xfrm>
      </p:grpSpPr>
      <p:sp>
        <p:nvSpPr>
          <p:cNvPr id="9" name="Content Placeholder 2"/>
          <p:cNvSpPr>
            <a:spLocks noGrp="1"/>
          </p:cNvSpPr>
          <p:nvPr>
            <p:ph sz="quarter" idx="14" hasCustomPrompt="1"/>
          </p:nvPr>
        </p:nvSpPr>
        <p:spPr>
          <a:xfrm>
            <a:off x="555414" y="469054"/>
            <a:ext cx="3589868" cy="5919895"/>
          </a:xfrm>
          <a:prstGeom prst="rect">
            <a:avLst/>
          </a:prstGeom>
        </p:spPr>
        <p:txBody>
          <a:bodyPr anchor="ctr">
            <a:noAutofit/>
          </a:bodyPr>
          <a:lstStyle>
            <a:lvl1pPr algn="r">
              <a:lnSpc>
                <a:spcPct val="100000"/>
              </a:lnSpc>
              <a:defRPr sz="3600" b="0" i="0">
                <a:latin typeface="+mj-lt"/>
                <a:ea typeface="PS TT Commons Light" charset="0"/>
                <a:cs typeface="PS TT Commons Light" charset="0"/>
              </a:defRPr>
            </a:lvl1pPr>
          </a:lstStyle>
          <a:p>
            <a:pPr lvl="0"/>
            <a:r>
              <a:rPr lang="en-US" dirty="0"/>
              <a:t>Click to Add Title or Click Icon to Add Graphic</a:t>
            </a:r>
          </a:p>
        </p:txBody>
      </p:sp>
      <p:cxnSp>
        <p:nvCxnSpPr>
          <p:cNvPr id="5" name="Straight Connector 4"/>
          <p:cNvCxnSpPr/>
          <p:nvPr/>
        </p:nvCxnSpPr>
        <p:spPr>
          <a:xfrm>
            <a:off x="4609253" y="469054"/>
            <a:ext cx="0" cy="5919895"/>
          </a:xfrm>
          <a:prstGeom prst="line">
            <a:avLst/>
          </a:prstGeom>
          <a:ln w="50800">
            <a:solidFill>
              <a:srgbClr val="FF9900"/>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6" name="Text Placeholder 7"/>
          <p:cNvSpPr>
            <a:spLocks noGrp="1"/>
          </p:cNvSpPr>
          <p:nvPr>
            <p:ph type="body" sz="quarter" idx="10" hasCustomPrompt="1"/>
          </p:nvPr>
        </p:nvSpPr>
        <p:spPr>
          <a:xfrm>
            <a:off x="5073227" y="469054"/>
            <a:ext cx="6509173" cy="5919895"/>
          </a:xfrm>
          <a:prstGeom prst="rect">
            <a:avLst/>
          </a:prstGeom>
        </p:spPr>
        <p:txBody>
          <a:bodyPr lIns="0" anchor="ctr">
            <a:noAutofit/>
          </a:bodyPr>
          <a:lstStyle>
            <a:lvl1pPr algn="l">
              <a:defRPr sz="2267" b="0" i="0" baseline="0">
                <a:solidFill>
                  <a:srgbClr val="FF9900"/>
                </a:solidFill>
                <a:latin typeface="+mn-lt"/>
                <a:ea typeface="PS TT Commons DemiBold" charset="0"/>
                <a:cs typeface="PS TT Commons DemiBold" charset="0"/>
              </a:defRPr>
            </a:lvl1pPr>
            <a:lvl2pPr algn="l">
              <a:buSzPct val="100000"/>
              <a:defRPr sz="2267" b="0" i="0">
                <a:solidFill>
                  <a:srgbClr val="FF9900"/>
                </a:solidFill>
                <a:latin typeface="PS TT Commons" charset="0"/>
                <a:ea typeface="PS TT Commons" charset="0"/>
                <a:cs typeface="PS TT Commons" charset="0"/>
              </a:defRPr>
            </a:lvl2pPr>
            <a:lvl3pPr marL="804374" indent="-208502" algn="l">
              <a:tabLst/>
              <a:defRPr sz="2267" b="0" i="0">
                <a:solidFill>
                  <a:srgbClr val="FF9900"/>
                </a:solidFill>
                <a:latin typeface="PS TT Commons" charset="0"/>
                <a:ea typeface="PS TT Commons" charset="0"/>
                <a:cs typeface="PS TT Commons" charset="0"/>
              </a:defRPr>
            </a:lvl3pPr>
            <a:lvl4pPr marL="1072146" indent="-189451" algn="l">
              <a:tabLst/>
              <a:defRPr sz="2267" b="0" i="0">
                <a:solidFill>
                  <a:srgbClr val="FF9900"/>
                </a:solidFill>
                <a:latin typeface="PS TT Commons" charset="0"/>
                <a:ea typeface="PS TT Commons" charset="0"/>
                <a:cs typeface="PS TT Commons" charset="0"/>
              </a:defRPr>
            </a:lvl4pPr>
            <a:lvl5pPr marL="1270064" indent="-173575" algn="l">
              <a:tabLst/>
              <a:defRPr sz="2267" b="0" i="0">
                <a:solidFill>
                  <a:srgbClr val="FF9900"/>
                </a:solidFill>
                <a:latin typeface="PS TT Commons" charset="0"/>
                <a:ea typeface="PS TT Commons" charset="0"/>
                <a:cs typeface="PS TT Commons" charset="0"/>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589821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ircle Image Chunking: Three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Circle Icon or Image Chunking: Three Items</a:t>
            </a:r>
          </a:p>
        </p:txBody>
      </p:sp>
      <p:sp>
        <p:nvSpPr>
          <p:cNvPr id="3" name="Content Placeholder 11"/>
          <p:cNvSpPr>
            <a:spLocks noGrp="1"/>
          </p:cNvSpPr>
          <p:nvPr>
            <p:ph sz="quarter" idx="12" hasCustomPrompt="1"/>
          </p:nvPr>
        </p:nvSpPr>
        <p:spPr>
          <a:xfrm>
            <a:off x="1034508" y="1889759"/>
            <a:ext cx="2926080" cy="2926080"/>
          </a:xfrm>
          <a:prstGeom prst="ellipse">
            <a:avLst/>
          </a:prstGeom>
        </p:spPr>
        <p:txBody>
          <a:bodyPr lIns="182880" tIns="0" rIns="182880" bIns="0" anchor="ctr">
            <a:normAutofit/>
          </a:bodyPr>
          <a:lstStyle>
            <a:lvl1pPr marL="0" indent="0" algn="ctr">
              <a:buNone/>
              <a:defRPr sz="1867" b="0" i="0" baseline="0">
                <a:latin typeface="PS TT Commons Light" charset="0"/>
                <a:ea typeface="PS TT Commons Light" charset="0"/>
                <a:cs typeface="PS TT Commons Light" charset="0"/>
              </a:defRPr>
            </a:lvl1pPr>
            <a:lvl2pPr marL="396106" indent="0" algn="l">
              <a:buNone/>
              <a:defRPr sz="2933"/>
            </a:lvl2pPr>
            <a:lvl3pPr marL="794921" indent="0" algn="l">
              <a:buNone/>
              <a:defRPr sz="2933"/>
            </a:lvl3pPr>
            <a:lvl4pPr marL="1177464" indent="0" algn="l">
              <a:buNone/>
              <a:defRPr sz="2933"/>
            </a:lvl4pPr>
            <a:lvl5pPr marL="1462332" indent="0" algn="l">
              <a:buNone/>
              <a:defRPr sz="2933"/>
            </a:lvl5pPr>
          </a:lstStyle>
          <a:p>
            <a:pPr lvl="0"/>
            <a:r>
              <a:rPr lang="en-US"/>
              <a:t>To add image or icon, click the </a:t>
            </a:r>
            <a:br>
              <a:rPr lang="en-US"/>
            </a:br>
            <a:r>
              <a:rPr lang="en-US"/>
              <a:t>image icon or</a:t>
            </a:r>
            <a:br>
              <a:rPr lang="en-US"/>
            </a:br>
            <a:r>
              <a:rPr lang="en-US"/>
              <a:t>paste in</a:t>
            </a:r>
            <a:endParaRPr lang="en-US" dirty="0"/>
          </a:p>
        </p:txBody>
      </p:sp>
      <p:sp>
        <p:nvSpPr>
          <p:cNvPr id="4" name="Text Placeholder 3"/>
          <p:cNvSpPr>
            <a:spLocks noGrp="1"/>
          </p:cNvSpPr>
          <p:nvPr>
            <p:ph type="body" sz="quarter" idx="14" hasCustomPrompt="1"/>
          </p:nvPr>
        </p:nvSpPr>
        <p:spPr>
          <a:xfrm>
            <a:off x="838202" y="5065827"/>
            <a:ext cx="3318692" cy="1220673"/>
          </a:xfrm>
          <a:prstGeom prst="rect">
            <a:avLst/>
          </a:prstGeom>
        </p:spPr>
        <p:txBody>
          <a:bodyPr lIns="182880" tIns="0" rIns="182880" bIns="0">
            <a:noAutofit/>
          </a:bodyPr>
          <a:lstStyle>
            <a:lvl1pPr marL="0" indent="0" algn="ctr">
              <a:lnSpc>
                <a:spcPct val="100000"/>
              </a:lnSpc>
              <a:spcBef>
                <a:spcPts val="0"/>
              </a:spcBef>
              <a:buNone/>
              <a:defRPr sz="2267" b="0" i="0">
                <a:latin typeface="+mn-lt"/>
                <a:ea typeface="PS TT Commons Medium" charset="0"/>
                <a:cs typeface="PS TT Commons Medium" charset="0"/>
              </a:defRPr>
            </a:lvl1pPr>
            <a:lvl2pPr>
              <a:defRPr/>
            </a:lvl2pPr>
          </a:lstStyle>
          <a:p>
            <a:pPr lvl="0"/>
            <a:r>
              <a:rPr lang="en-US" dirty="0"/>
              <a:t>Add text here</a:t>
            </a:r>
          </a:p>
        </p:txBody>
      </p:sp>
      <p:sp>
        <p:nvSpPr>
          <p:cNvPr id="9" name="Content Placeholder 11"/>
          <p:cNvSpPr>
            <a:spLocks noGrp="1"/>
          </p:cNvSpPr>
          <p:nvPr>
            <p:ph sz="quarter" idx="15" hasCustomPrompt="1"/>
          </p:nvPr>
        </p:nvSpPr>
        <p:spPr>
          <a:xfrm>
            <a:off x="8226844" y="1889759"/>
            <a:ext cx="2935224" cy="2935224"/>
          </a:xfrm>
          <a:prstGeom prst="ellipse">
            <a:avLst/>
          </a:prstGeom>
        </p:spPr>
        <p:txBody>
          <a:bodyPr lIns="182880" tIns="0" rIns="182880" bIns="0" anchor="ctr">
            <a:normAutofit/>
          </a:bodyPr>
          <a:lstStyle>
            <a:lvl1pPr marL="0" indent="0" algn="ctr">
              <a:buNone/>
              <a:defRPr sz="1867" b="0" i="0" baseline="0">
                <a:latin typeface="PS TT Commons Light" charset="0"/>
                <a:ea typeface="PS TT Commons Light" charset="0"/>
                <a:cs typeface="PS TT Commons Light" charset="0"/>
              </a:defRPr>
            </a:lvl1pPr>
            <a:lvl2pPr marL="396106" indent="0" algn="l">
              <a:buNone/>
              <a:defRPr sz="2933"/>
            </a:lvl2pPr>
            <a:lvl3pPr marL="794921" indent="0" algn="l">
              <a:buNone/>
              <a:defRPr sz="2933"/>
            </a:lvl3pPr>
            <a:lvl4pPr marL="1177464" indent="0" algn="l">
              <a:buNone/>
              <a:defRPr sz="2933"/>
            </a:lvl4pPr>
            <a:lvl5pPr marL="1462332" indent="0" algn="l">
              <a:buNone/>
              <a:defRPr sz="2933"/>
            </a:lvl5pPr>
          </a:lstStyle>
          <a:p>
            <a:pPr lvl="0"/>
            <a:r>
              <a:rPr lang="en-US"/>
              <a:t>To add image or icon, click the </a:t>
            </a:r>
            <a:br>
              <a:rPr lang="en-US"/>
            </a:br>
            <a:r>
              <a:rPr lang="en-US"/>
              <a:t>image icon or</a:t>
            </a:r>
            <a:br>
              <a:rPr lang="en-US"/>
            </a:br>
            <a:r>
              <a:rPr lang="en-US"/>
              <a:t>paste in</a:t>
            </a:r>
            <a:endParaRPr lang="en-US" dirty="0"/>
          </a:p>
        </p:txBody>
      </p:sp>
      <p:sp>
        <p:nvSpPr>
          <p:cNvPr id="10" name="Text Placeholder 3"/>
          <p:cNvSpPr>
            <a:spLocks noGrp="1"/>
          </p:cNvSpPr>
          <p:nvPr>
            <p:ph type="body" sz="quarter" idx="16" hasCustomPrompt="1"/>
          </p:nvPr>
        </p:nvSpPr>
        <p:spPr>
          <a:xfrm>
            <a:off x="8035110" y="5065827"/>
            <a:ext cx="3318692" cy="1220673"/>
          </a:xfrm>
          <a:prstGeom prst="rect">
            <a:avLst/>
          </a:prstGeom>
        </p:spPr>
        <p:txBody>
          <a:bodyPr lIns="182880" tIns="0" rIns="182880" bIns="0">
            <a:noAutofit/>
          </a:bodyPr>
          <a:lstStyle>
            <a:lvl1pPr marL="0" indent="0" algn="ctr">
              <a:lnSpc>
                <a:spcPct val="100000"/>
              </a:lnSpc>
              <a:spcBef>
                <a:spcPts val="0"/>
              </a:spcBef>
              <a:buNone/>
              <a:defRPr sz="2267" b="0" i="0">
                <a:latin typeface="+mn-lt"/>
                <a:ea typeface="PS TT Commons Medium" charset="0"/>
                <a:cs typeface="PS TT Commons Medium" charset="0"/>
              </a:defRPr>
            </a:lvl1pPr>
            <a:lvl2pPr>
              <a:defRPr/>
            </a:lvl2pPr>
          </a:lstStyle>
          <a:p>
            <a:pPr lvl="0"/>
            <a:r>
              <a:rPr lang="en-US" dirty="0"/>
              <a:t>Add text here</a:t>
            </a:r>
          </a:p>
        </p:txBody>
      </p:sp>
      <p:sp>
        <p:nvSpPr>
          <p:cNvPr id="11" name="Content Placeholder 11"/>
          <p:cNvSpPr>
            <a:spLocks noGrp="1" noChangeAspect="1"/>
          </p:cNvSpPr>
          <p:nvPr>
            <p:ph sz="quarter" idx="17" hasCustomPrompt="1"/>
          </p:nvPr>
        </p:nvSpPr>
        <p:spPr>
          <a:xfrm>
            <a:off x="4628388" y="1889759"/>
            <a:ext cx="2935224" cy="2935224"/>
          </a:xfrm>
          <a:prstGeom prst="ellipse">
            <a:avLst/>
          </a:prstGeom>
        </p:spPr>
        <p:txBody>
          <a:bodyPr lIns="182880" tIns="0" rIns="182880" bIns="0" anchor="ctr">
            <a:normAutofit/>
          </a:bodyPr>
          <a:lstStyle>
            <a:lvl1pPr marL="0" indent="0" algn="ctr">
              <a:buNone/>
              <a:defRPr sz="1867" b="0" i="0" baseline="0">
                <a:latin typeface="PS TT Commons Light" charset="0"/>
                <a:ea typeface="PS TT Commons Light" charset="0"/>
                <a:cs typeface="PS TT Commons Light" charset="0"/>
              </a:defRPr>
            </a:lvl1pPr>
            <a:lvl2pPr marL="396106" indent="0" algn="l">
              <a:buNone/>
              <a:defRPr sz="2933"/>
            </a:lvl2pPr>
            <a:lvl3pPr marL="794921" indent="0" algn="l">
              <a:buNone/>
              <a:defRPr sz="2933"/>
            </a:lvl3pPr>
            <a:lvl4pPr marL="1177464" indent="0" algn="l">
              <a:buNone/>
              <a:defRPr sz="2933"/>
            </a:lvl4pPr>
            <a:lvl5pPr marL="1462332" indent="0" algn="l">
              <a:buNone/>
              <a:defRPr sz="2933"/>
            </a:lvl5pPr>
          </a:lstStyle>
          <a:p>
            <a:pPr lvl="0"/>
            <a:r>
              <a:rPr lang="en-US"/>
              <a:t>To add image or icon, click the </a:t>
            </a:r>
            <a:br>
              <a:rPr lang="en-US"/>
            </a:br>
            <a:r>
              <a:rPr lang="en-US"/>
              <a:t>image icon or</a:t>
            </a:r>
            <a:br>
              <a:rPr lang="en-US"/>
            </a:br>
            <a:r>
              <a:rPr lang="en-US"/>
              <a:t>paste in</a:t>
            </a:r>
            <a:endParaRPr lang="en-US" dirty="0"/>
          </a:p>
        </p:txBody>
      </p:sp>
      <p:sp>
        <p:nvSpPr>
          <p:cNvPr id="12" name="Text Placeholder 3"/>
          <p:cNvSpPr>
            <a:spLocks noGrp="1"/>
          </p:cNvSpPr>
          <p:nvPr>
            <p:ph type="body" sz="quarter" idx="18" hasCustomPrompt="1"/>
          </p:nvPr>
        </p:nvSpPr>
        <p:spPr>
          <a:xfrm>
            <a:off x="4436655" y="5065827"/>
            <a:ext cx="3318692" cy="1220673"/>
          </a:xfrm>
          <a:prstGeom prst="rect">
            <a:avLst/>
          </a:prstGeom>
        </p:spPr>
        <p:txBody>
          <a:bodyPr lIns="182880" tIns="0" rIns="182880" bIns="0">
            <a:noAutofit/>
          </a:bodyPr>
          <a:lstStyle>
            <a:lvl1pPr marL="0" indent="0" algn="ctr">
              <a:lnSpc>
                <a:spcPct val="100000"/>
              </a:lnSpc>
              <a:spcBef>
                <a:spcPts val="0"/>
              </a:spcBef>
              <a:buNone/>
              <a:defRPr sz="2267" b="0" i="0">
                <a:latin typeface="+mn-lt"/>
                <a:ea typeface="PS TT Commons Medium" charset="0"/>
                <a:cs typeface="PS TT Commons Medium" charset="0"/>
              </a:defRPr>
            </a:lvl1pPr>
            <a:lvl2pPr>
              <a:defRPr/>
            </a:lvl2pPr>
          </a:lstStyle>
          <a:p>
            <a:pPr lvl="0"/>
            <a:r>
              <a:rPr lang="en-US" dirty="0"/>
              <a:t>Add text here</a:t>
            </a:r>
          </a:p>
        </p:txBody>
      </p:sp>
    </p:spTree>
    <p:extLst>
      <p:ext uri="{BB962C8B-B14F-4D97-AF65-F5344CB8AC3E}">
        <p14:creationId xmlns:p14="http://schemas.microsoft.com/office/powerpoint/2010/main" val="239604602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Title Only</a:t>
            </a:r>
          </a:p>
        </p:txBody>
      </p:sp>
    </p:spTree>
    <p:extLst>
      <p:ext uri="{BB962C8B-B14F-4D97-AF65-F5344CB8AC3E}">
        <p14:creationId xmlns:p14="http://schemas.microsoft.com/office/powerpoint/2010/main" val="31600902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Image Left | Content Right">
    <p:spTree>
      <p:nvGrpSpPr>
        <p:cNvPr id="1" name=""/>
        <p:cNvGrpSpPr/>
        <p:nvPr/>
      </p:nvGrpSpPr>
      <p:grpSpPr>
        <a:xfrm>
          <a:off x="0" y="0"/>
          <a:ext cx="0" cy="0"/>
          <a:chOff x="0" y="0"/>
          <a:chExt cx="0" cy="0"/>
        </a:xfrm>
      </p:grpSpPr>
      <p:sp>
        <p:nvSpPr>
          <p:cNvPr id="9" name="Content Placeholder 2"/>
          <p:cNvSpPr>
            <a:spLocks noGrp="1"/>
          </p:cNvSpPr>
          <p:nvPr>
            <p:ph sz="quarter" idx="14" hasCustomPrompt="1"/>
          </p:nvPr>
        </p:nvSpPr>
        <p:spPr>
          <a:xfrm>
            <a:off x="555414" y="469054"/>
            <a:ext cx="3589868" cy="5919895"/>
          </a:xfrm>
          <a:prstGeom prst="rect">
            <a:avLst/>
          </a:prstGeom>
        </p:spPr>
        <p:txBody>
          <a:bodyPr anchor="ctr">
            <a:noAutofit/>
          </a:bodyPr>
          <a:lstStyle>
            <a:lvl1pPr algn="r">
              <a:lnSpc>
                <a:spcPct val="100000"/>
              </a:lnSpc>
              <a:defRPr sz="3600" b="0" i="0">
                <a:latin typeface="+mj-lt"/>
                <a:ea typeface="PS TT Commons Light" charset="0"/>
                <a:cs typeface="PS TT Commons Light" charset="0"/>
              </a:defRPr>
            </a:lvl1pPr>
          </a:lstStyle>
          <a:p>
            <a:pPr lvl="0"/>
            <a:r>
              <a:rPr lang="en-US" dirty="0"/>
              <a:t>Click to Add Title or Click Icon to Add Graphic</a:t>
            </a:r>
          </a:p>
        </p:txBody>
      </p:sp>
      <p:cxnSp>
        <p:nvCxnSpPr>
          <p:cNvPr id="5" name="Straight Connector 4"/>
          <p:cNvCxnSpPr/>
          <p:nvPr/>
        </p:nvCxnSpPr>
        <p:spPr>
          <a:xfrm>
            <a:off x="4609253" y="469054"/>
            <a:ext cx="0" cy="5919895"/>
          </a:xfrm>
          <a:prstGeom prst="line">
            <a:avLst/>
          </a:prstGeom>
          <a:ln w="50800">
            <a:solidFill>
              <a:srgbClr val="FF9900"/>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6" name="Text Placeholder 7"/>
          <p:cNvSpPr>
            <a:spLocks noGrp="1"/>
          </p:cNvSpPr>
          <p:nvPr>
            <p:ph type="body" sz="quarter" idx="10" hasCustomPrompt="1"/>
          </p:nvPr>
        </p:nvSpPr>
        <p:spPr>
          <a:xfrm>
            <a:off x="5073227" y="469054"/>
            <a:ext cx="6509173" cy="5919895"/>
          </a:xfrm>
          <a:prstGeom prst="rect">
            <a:avLst/>
          </a:prstGeom>
        </p:spPr>
        <p:txBody>
          <a:bodyPr lIns="0" anchor="ctr">
            <a:noAutofit/>
          </a:bodyPr>
          <a:lstStyle>
            <a:lvl1pPr algn="l">
              <a:defRPr sz="2267" b="0" i="0" baseline="0">
                <a:solidFill>
                  <a:srgbClr val="FF9900"/>
                </a:solidFill>
                <a:latin typeface="+mn-lt"/>
                <a:ea typeface="PS TT Commons DemiBold" charset="0"/>
                <a:cs typeface="PS TT Commons DemiBold" charset="0"/>
              </a:defRPr>
            </a:lvl1pPr>
            <a:lvl2pPr algn="l">
              <a:buSzPct val="100000"/>
              <a:defRPr sz="2267" b="0" i="0">
                <a:solidFill>
                  <a:srgbClr val="FF9900"/>
                </a:solidFill>
                <a:latin typeface="PS TT Commons" charset="0"/>
                <a:ea typeface="PS TT Commons" charset="0"/>
                <a:cs typeface="PS TT Commons" charset="0"/>
              </a:defRPr>
            </a:lvl2pPr>
            <a:lvl3pPr marL="804374" indent="-208502" algn="l">
              <a:tabLst/>
              <a:defRPr sz="2267" b="0" i="0">
                <a:solidFill>
                  <a:srgbClr val="FF9900"/>
                </a:solidFill>
                <a:latin typeface="PS TT Commons" charset="0"/>
                <a:ea typeface="PS TT Commons" charset="0"/>
                <a:cs typeface="PS TT Commons" charset="0"/>
              </a:defRPr>
            </a:lvl3pPr>
            <a:lvl4pPr marL="1072146" indent="-189451" algn="l">
              <a:tabLst/>
              <a:defRPr sz="2267" b="0" i="0">
                <a:solidFill>
                  <a:srgbClr val="FF9900"/>
                </a:solidFill>
                <a:latin typeface="PS TT Commons" charset="0"/>
                <a:ea typeface="PS TT Commons" charset="0"/>
                <a:cs typeface="PS TT Commons" charset="0"/>
              </a:defRPr>
            </a:lvl4pPr>
            <a:lvl5pPr marL="1270064" indent="-173575" algn="l">
              <a:tabLst/>
              <a:defRPr sz="2267" b="0" i="0">
                <a:solidFill>
                  <a:srgbClr val="FF9900"/>
                </a:solidFill>
                <a:latin typeface="PS TT Commons" charset="0"/>
                <a:ea typeface="PS TT Commons" charset="0"/>
                <a:cs typeface="PS TT Commons" charset="0"/>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996601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ircle Image Chunking: Three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Circle Icon or Image Chunking: Three Items</a:t>
            </a:r>
          </a:p>
        </p:txBody>
      </p:sp>
      <p:sp>
        <p:nvSpPr>
          <p:cNvPr id="3" name="Content Placeholder 11"/>
          <p:cNvSpPr>
            <a:spLocks noGrp="1"/>
          </p:cNvSpPr>
          <p:nvPr>
            <p:ph sz="quarter" idx="12" hasCustomPrompt="1"/>
          </p:nvPr>
        </p:nvSpPr>
        <p:spPr>
          <a:xfrm>
            <a:off x="1034508" y="1889759"/>
            <a:ext cx="2926080" cy="2926080"/>
          </a:xfrm>
          <a:prstGeom prst="ellipse">
            <a:avLst/>
          </a:prstGeom>
        </p:spPr>
        <p:txBody>
          <a:bodyPr lIns="182880" tIns="0" rIns="182880" bIns="0" anchor="ctr">
            <a:normAutofit/>
          </a:bodyPr>
          <a:lstStyle>
            <a:lvl1pPr marL="0" indent="0" algn="ctr">
              <a:buNone/>
              <a:defRPr sz="1867" b="0" i="0" baseline="0">
                <a:latin typeface="PS TT Commons Light" charset="0"/>
                <a:ea typeface="PS TT Commons Light" charset="0"/>
                <a:cs typeface="PS TT Commons Light" charset="0"/>
              </a:defRPr>
            </a:lvl1pPr>
            <a:lvl2pPr marL="396106" indent="0" algn="l">
              <a:buNone/>
              <a:defRPr sz="2933"/>
            </a:lvl2pPr>
            <a:lvl3pPr marL="794921" indent="0" algn="l">
              <a:buNone/>
              <a:defRPr sz="2933"/>
            </a:lvl3pPr>
            <a:lvl4pPr marL="1177464" indent="0" algn="l">
              <a:buNone/>
              <a:defRPr sz="2933"/>
            </a:lvl4pPr>
            <a:lvl5pPr marL="1462332" indent="0" algn="l">
              <a:buNone/>
              <a:defRPr sz="2933"/>
            </a:lvl5pPr>
          </a:lstStyle>
          <a:p>
            <a:pPr lvl="0"/>
            <a:r>
              <a:rPr lang="en-US"/>
              <a:t>To add image or icon, click the </a:t>
            </a:r>
            <a:br>
              <a:rPr lang="en-US"/>
            </a:br>
            <a:r>
              <a:rPr lang="en-US"/>
              <a:t>image icon or</a:t>
            </a:r>
            <a:br>
              <a:rPr lang="en-US"/>
            </a:br>
            <a:r>
              <a:rPr lang="en-US"/>
              <a:t>paste in</a:t>
            </a:r>
            <a:endParaRPr lang="en-US" dirty="0"/>
          </a:p>
        </p:txBody>
      </p:sp>
      <p:sp>
        <p:nvSpPr>
          <p:cNvPr id="4" name="Text Placeholder 3"/>
          <p:cNvSpPr>
            <a:spLocks noGrp="1"/>
          </p:cNvSpPr>
          <p:nvPr>
            <p:ph type="body" sz="quarter" idx="14" hasCustomPrompt="1"/>
          </p:nvPr>
        </p:nvSpPr>
        <p:spPr>
          <a:xfrm>
            <a:off x="838202" y="5065827"/>
            <a:ext cx="3318692" cy="1220673"/>
          </a:xfrm>
          <a:prstGeom prst="rect">
            <a:avLst/>
          </a:prstGeom>
        </p:spPr>
        <p:txBody>
          <a:bodyPr lIns="182880" tIns="0" rIns="182880" bIns="0">
            <a:noAutofit/>
          </a:bodyPr>
          <a:lstStyle>
            <a:lvl1pPr marL="0" indent="0" algn="ctr">
              <a:lnSpc>
                <a:spcPct val="100000"/>
              </a:lnSpc>
              <a:spcBef>
                <a:spcPts val="0"/>
              </a:spcBef>
              <a:buNone/>
              <a:defRPr sz="2267" b="0" i="0">
                <a:latin typeface="+mn-lt"/>
                <a:ea typeface="PS TT Commons Medium" charset="0"/>
                <a:cs typeface="PS TT Commons Medium" charset="0"/>
              </a:defRPr>
            </a:lvl1pPr>
            <a:lvl2pPr>
              <a:defRPr/>
            </a:lvl2pPr>
          </a:lstStyle>
          <a:p>
            <a:pPr lvl="0"/>
            <a:r>
              <a:rPr lang="en-US" dirty="0"/>
              <a:t>Add text here</a:t>
            </a:r>
          </a:p>
        </p:txBody>
      </p:sp>
      <p:sp>
        <p:nvSpPr>
          <p:cNvPr id="9" name="Content Placeholder 11"/>
          <p:cNvSpPr>
            <a:spLocks noGrp="1"/>
          </p:cNvSpPr>
          <p:nvPr>
            <p:ph sz="quarter" idx="15" hasCustomPrompt="1"/>
          </p:nvPr>
        </p:nvSpPr>
        <p:spPr>
          <a:xfrm>
            <a:off x="8226844" y="1889759"/>
            <a:ext cx="2935224" cy="2935224"/>
          </a:xfrm>
          <a:prstGeom prst="ellipse">
            <a:avLst/>
          </a:prstGeom>
        </p:spPr>
        <p:txBody>
          <a:bodyPr lIns="182880" tIns="0" rIns="182880" bIns="0" anchor="ctr">
            <a:normAutofit/>
          </a:bodyPr>
          <a:lstStyle>
            <a:lvl1pPr marL="0" indent="0" algn="ctr">
              <a:buNone/>
              <a:defRPr sz="1867" b="0" i="0" baseline="0">
                <a:latin typeface="PS TT Commons Light" charset="0"/>
                <a:ea typeface="PS TT Commons Light" charset="0"/>
                <a:cs typeface="PS TT Commons Light" charset="0"/>
              </a:defRPr>
            </a:lvl1pPr>
            <a:lvl2pPr marL="396106" indent="0" algn="l">
              <a:buNone/>
              <a:defRPr sz="2933"/>
            </a:lvl2pPr>
            <a:lvl3pPr marL="794921" indent="0" algn="l">
              <a:buNone/>
              <a:defRPr sz="2933"/>
            </a:lvl3pPr>
            <a:lvl4pPr marL="1177464" indent="0" algn="l">
              <a:buNone/>
              <a:defRPr sz="2933"/>
            </a:lvl4pPr>
            <a:lvl5pPr marL="1462332" indent="0" algn="l">
              <a:buNone/>
              <a:defRPr sz="2933"/>
            </a:lvl5pPr>
          </a:lstStyle>
          <a:p>
            <a:pPr lvl="0"/>
            <a:r>
              <a:rPr lang="en-US"/>
              <a:t>To add image or icon, click the </a:t>
            </a:r>
            <a:br>
              <a:rPr lang="en-US"/>
            </a:br>
            <a:r>
              <a:rPr lang="en-US"/>
              <a:t>image icon or</a:t>
            </a:r>
            <a:br>
              <a:rPr lang="en-US"/>
            </a:br>
            <a:r>
              <a:rPr lang="en-US"/>
              <a:t>paste in</a:t>
            </a:r>
            <a:endParaRPr lang="en-US" dirty="0"/>
          </a:p>
        </p:txBody>
      </p:sp>
      <p:sp>
        <p:nvSpPr>
          <p:cNvPr id="10" name="Text Placeholder 3"/>
          <p:cNvSpPr>
            <a:spLocks noGrp="1"/>
          </p:cNvSpPr>
          <p:nvPr>
            <p:ph type="body" sz="quarter" idx="16" hasCustomPrompt="1"/>
          </p:nvPr>
        </p:nvSpPr>
        <p:spPr>
          <a:xfrm>
            <a:off x="8035110" y="5065827"/>
            <a:ext cx="3318692" cy="1220673"/>
          </a:xfrm>
          <a:prstGeom prst="rect">
            <a:avLst/>
          </a:prstGeom>
        </p:spPr>
        <p:txBody>
          <a:bodyPr lIns="182880" tIns="0" rIns="182880" bIns="0">
            <a:noAutofit/>
          </a:bodyPr>
          <a:lstStyle>
            <a:lvl1pPr marL="0" indent="0" algn="ctr">
              <a:lnSpc>
                <a:spcPct val="100000"/>
              </a:lnSpc>
              <a:spcBef>
                <a:spcPts val="0"/>
              </a:spcBef>
              <a:buNone/>
              <a:defRPr sz="2267" b="0" i="0">
                <a:latin typeface="+mn-lt"/>
                <a:ea typeface="PS TT Commons Medium" charset="0"/>
                <a:cs typeface="PS TT Commons Medium" charset="0"/>
              </a:defRPr>
            </a:lvl1pPr>
            <a:lvl2pPr>
              <a:defRPr/>
            </a:lvl2pPr>
          </a:lstStyle>
          <a:p>
            <a:pPr lvl="0"/>
            <a:r>
              <a:rPr lang="en-US" dirty="0"/>
              <a:t>Add text here</a:t>
            </a:r>
          </a:p>
        </p:txBody>
      </p:sp>
      <p:sp>
        <p:nvSpPr>
          <p:cNvPr id="11" name="Content Placeholder 11"/>
          <p:cNvSpPr>
            <a:spLocks noGrp="1" noChangeAspect="1"/>
          </p:cNvSpPr>
          <p:nvPr>
            <p:ph sz="quarter" idx="17" hasCustomPrompt="1"/>
          </p:nvPr>
        </p:nvSpPr>
        <p:spPr>
          <a:xfrm>
            <a:off x="4628388" y="1889759"/>
            <a:ext cx="2935224" cy="2935224"/>
          </a:xfrm>
          <a:prstGeom prst="ellipse">
            <a:avLst/>
          </a:prstGeom>
        </p:spPr>
        <p:txBody>
          <a:bodyPr lIns="182880" tIns="0" rIns="182880" bIns="0" anchor="ctr">
            <a:normAutofit/>
          </a:bodyPr>
          <a:lstStyle>
            <a:lvl1pPr marL="0" indent="0" algn="ctr">
              <a:buNone/>
              <a:defRPr sz="1867" b="0" i="0" baseline="0">
                <a:latin typeface="PS TT Commons Light" charset="0"/>
                <a:ea typeface="PS TT Commons Light" charset="0"/>
                <a:cs typeface="PS TT Commons Light" charset="0"/>
              </a:defRPr>
            </a:lvl1pPr>
            <a:lvl2pPr marL="396106" indent="0" algn="l">
              <a:buNone/>
              <a:defRPr sz="2933"/>
            </a:lvl2pPr>
            <a:lvl3pPr marL="794921" indent="0" algn="l">
              <a:buNone/>
              <a:defRPr sz="2933"/>
            </a:lvl3pPr>
            <a:lvl4pPr marL="1177464" indent="0" algn="l">
              <a:buNone/>
              <a:defRPr sz="2933"/>
            </a:lvl4pPr>
            <a:lvl5pPr marL="1462332" indent="0" algn="l">
              <a:buNone/>
              <a:defRPr sz="2933"/>
            </a:lvl5pPr>
          </a:lstStyle>
          <a:p>
            <a:pPr lvl="0"/>
            <a:r>
              <a:rPr lang="en-US"/>
              <a:t>To add image or icon, click the </a:t>
            </a:r>
            <a:br>
              <a:rPr lang="en-US"/>
            </a:br>
            <a:r>
              <a:rPr lang="en-US"/>
              <a:t>image icon or</a:t>
            </a:r>
            <a:br>
              <a:rPr lang="en-US"/>
            </a:br>
            <a:r>
              <a:rPr lang="en-US"/>
              <a:t>paste in</a:t>
            </a:r>
            <a:endParaRPr lang="en-US" dirty="0"/>
          </a:p>
        </p:txBody>
      </p:sp>
      <p:sp>
        <p:nvSpPr>
          <p:cNvPr id="12" name="Text Placeholder 3"/>
          <p:cNvSpPr>
            <a:spLocks noGrp="1"/>
          </p:cNvSpPr>
          <p:nvPr>
            <p:ph type="body" sz="quarter" idx="18" hasCustomPrompt="1"/>
          </p:nvPr>
        </p:nvSpPr>
        <p:spPr>
          <a:xfrm>
            <a:off x="4436655" y="5065827"/>
            <a:ext cx="3318692" cy="1220673"/>
          </a:xfrm>
          <a:prstGeom prst="rect">
            <a:avLst/>
          </a:prstGeom>
        </p:spPr>
        <p:txBody>
          <a:bodyPr lIns="182880" tIns="0" rIns="182880" bIns="0">
            <a:noAutofit/>
          </a:bodyPr>
          <a:lstStyle>
            <a:lvl1pPr marL="0" indent="0" algn="ctr">
              <a:lnSpc>
                <a:spcPct val="100000"/>
              </a:lnSpc>
              <a:spcBef>
                <a:spcPts val="0"/>
              </a:spcBef>
              <a:buNone/>
              <a:defRPr sz="2267" b="0" i="0">
                <a:latin typeface="+mn-lt"/>
                <a:ea typeface="PS TT Commons Medium" charset="0"/>
                <a:cs typeface="PS TT Commons Medium" charset="0"/>
              </a:defRPr>
            </a:lvl1pPr>
            <a:lvl2pPr>
              <a:defRPr/>
            </a:lvl2pPr>
          </a:lstStyle>
          <a:p>
            <a:pPr lvl="0"/>
            <a:r>
              <a:rPr lang="en-US" dirty="0"/>
              <a:t>Add text here</a:t>
            </a:r>
          </a:p>
        </p:txBody>
      </p:sp>
    </p:spTree>
    <p:extLst>
      <p:ext uri="{BB962C8B-B14F-4D97-AF65-F5344CB8AC3E}">
        <p14:creationId xmlns:p14="http://schemas.microsoft.com/office/powerpoint/2010/main" val="72475117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Title Only</a:t>
            </a:r>
          </a:p>
        </p:txBody>
      </p:sp>
    </p:spTree>
    <p:extLst>
      <p:ext uri="{BB962C8B-B14F-4D97-AF65-F5344CB8AC3E}">
        <p14:creationId xmlns:p14="http://schemas.microsoft.com/office/powerpoint/2010/main" val="313490957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ulle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150BDF-13CF-438E-B00A-62D2CF9C80A5}"/>
              </a:ext>
            </a:extLst>
          </p:cNvPr>
          <p:cNvSpPr>
            <a:spLocks noGrp="1"/>
          </p:cNvSpPr>
          <p:nvPr>
            <p:ph type="title"/>
          </p:nvPr>
        </p:nvSpPr>
        <p:spPr/>
        <p:txBody>
          <a:bodyPr/>
          <a:lstStyle>
            <a:lvl1pPr algn="l">
              <a:defRPr/>
            </a:lvl1pPr>
          </a:lstStyle>
          <a:p>
            <a:r>
              <a:rPr lang="en-US" dirty="0"/>
              <a:t>Click to edit Master title style</a:t>
            </a:r>
          </a:p>
        </p:txBody>
      </p:sp>
      <p:sp>
        <p:nvSpPr>
          <p:cNvPr id="4" name="Text Placeholder 3">
            <a:extLst>
              <a:ext uri="{FF2B5EF4-FFF2-40B4-BE49-F238E27FC236}">
                <a16:creationId xmlns:a16="http://schemas.microsoft.com/office/drawing/2014/main" id="{9242D7CA-A554-4788-BC50-B7AF3E0F8E4B}"/>
              </a:ext>
            </a:extLst>
          </p:cNvPr>
          <p:cNvSpPr>
            <a:spLocks noGrp="1"/>
          </p:cNvSpPr>
          <p:nvPr>
            <p:ph type="body" sz="quarter" idx="10"/>
          </p:nvPr>
        </p:nvSpPr>
        <p:spPr>
          <a:xfrm>
            <a:off x="838200" y="1604963"/>
            <a:ext cx="10515600" cy="4572000"/>
          </a:xfrm>
        </p:spPr>
        <p:txBody>
          <a:bodyPr/>
          <a:lstStyle>
            <a:lvl1pPr>
              <a:defRPr>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015402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Definition">
    <p:spTree>
      <p:nvGrpSpPr>
        <p:cNvPr id="1" name=""/>
        <p:cNvGrpSpPr/>
        <p:nvPr/>
      </p:nvGrpSpPr>
      <p:grpSpPr>
        <a:xfrm>
          <a:off x="0" y="0"/>
          <a:ext cx="0" cy="0"/>
          <a:chOff x="0" y="0"/>
          <a:chExt cx="0" cy="0"/>
        </a:xfrm>
      </p:grpSpPr>
      <p:sp>
        <p:nvSpPr>
          <p:cNvPr id="3" name="Text Placeholder 4"/>
          <p:cNvSpPr>
            <a:spLocks noGrp="1"/>
          </p:cNvSpPr>
          <p:nvPr>
            <p:ph type="body" sz="quarter" idx="10" hasCustomPrompt="1"/>
          </p:nvPr>
        </p:nvSpPr>
        <p:spPr>
          <a:xfrm>
            <a:off x="2143896" y="1997817"/>
            <a:ext cx="7903633" cy="578417"/>
          </a:xfrm>
          <a:ln>
            <a:noFill/>
          </a:ln>
        </p:spPr>
        <p:txBody>
          <a:bodyPr>
            <a:noAutofit/>
          </a:bodyPr>
          <a:lstStyle>
            <a:lvl1pPr marL="0" indent="0">
              <a:buNone/>
              <a:defRPr lang="en-US" sz="3600" b="0" kern="1200" baseline="0" dirty="0">
                <a:solidFill>
                  <a:schemeClr val="accent4"/>
                </a:solidFill>
                <a:latin typeface="+mj-lt"/>
                <a:ea typeface="Tahoma" pitchFamily="34" charset="0"/>
                <a:cs typeface="Tahoma" pitchFamily="34" charset="0"/>
              </a:defRPr>
            </a:lvl1pPr>
          </a:lstStyle>
          <a:p>
            <a:pPr lvl="0"/>
            <a:r>
              <a:rPr lang="en-US" dirty="0"/>
              <a:t>Word to Define – </a:t>
            </a:r>
          </a:p>
        </p:txBody>
      </p:sp>
      <p:sp>
        <p:nvSpPr>
          <p:cNvPr id="4" name="Text Placeholder 6"/>
          <p:cNvSpPr>
            <a:spLocks noGrp="1"/>
          </p:cNvSpPr>
          <p:nvPr>
            <p:ph type="body" sz="quarter" idx="11" hasCustomPrompt="1"/>
          </p:nvPr>
        </p:nvSpPr>
        <p:spPr>
          <a:xfrm>
            <a:off x="2143895" y="2646867"/>
            <a:ext cx="7904212" cy="2175172"/>
          </a:xfrm>
        </p:spPr>
        <p:txBody>
          <a:bodyPr>
            <a:normAutofit/>
          </a:bodyPr>
          <a:lstStyle>
            <a:lvl1pPr marL="0" indent="0">
              <a:buNone/>
              <a:defRPr lang="en-US" sz="2800" kern="1200" dirty="0" smtClean="0">
                <a:solidFill>
                  <a:schemeClr val="tx1"/>
                </a:solidFill>
                <a:latin typeface="+mj-lt"/>
                <a:ea typeface="Tahoma" pitchFamily="34" charset="0"/>
                <a:cs typeface="Tahoma" pitchFamily="34" charset="0"/>
              </a:defRPr>
            </a:lvl1pPr>
            <a:lvl2pPr>
              <a:defRPr lang="en-US" sz="2800" kern="1200" dirty="0" smtClean="0">
                <a:solidFill>
                  <a:schemeClr val="tx1">
                    <a:lumMod val="65000"/>
                    <a:lumOff val="35000"/>
                  </a:schemeClr>
                </a:solidFill>
                <a:latin typeface="Tahoma" pitchFamily="34" charset="0"/>
                <a:ea typeface="Tahoma" pitchFamily="34" charset="0"/>
                <a:cs typeface="Tahoma" pitchFamily="34" charset="0"/>
              </a:defRPr>
            </a:lvl2pPr>
            <a:lvl3pPr>
              <a:defRPr lang="en-US" sz="2800" kern="1200" dirty="0" smtClean="0">
                <a:solidFill>
                  <a:schemeClr val="tx1">
                    <a:lumMod val="65000"/>
                    <a:lumOff val="35000"/>
                  </a:schemeClr>
                </a:solidFill>
                <a:latin typeface="Tahoma" pitchFamily="34" charset="0"/>
                <a:ea typeface="Tahoma" pitchFamily="34" charset="0"/>
                <a:cs typeface="Tahoma" pitchFamily="34" charset="0"/>
              </a:defRPr>
            </a:lvl3pPr>
            <a:lvl4pPr>
              <a:defRPr lang="en-US" sz="2800" kern="1200" dirty="0" smtClean="0">
                <a:solidFill>
                  <a:schemeClr val="tx1">
                    <a:lumMod val="65000"/>
                    <a:lumOff val="35000"/>
                  </a:schemeClr>
                </a:solidFill>
                <a:latin typeface="Tahoma" pitchFamily="34" charset="0"/>
                <a:ea typeface="Tahoma" pitchFamily="34" charset="0"/>
                <a:cs typeface="Tahoma" pitchFamily="34" charset="0"/>
              </a:defRPr>
            </a:lvl4pPr>
            <a:lvl5pPr>
              <a:defRPr lang="en-US" sz="2800" kern="1200" dirty="0">
                <a:solidFill>
                  <a:schemeClr val="tx1">
                    <a:lumMod val="65000"/>
                    <a:lumOff val="35000"/>
                  </a:schemeClr>
                </a:solidFill>
                <a:latin typeface="Tahoma" pitchFamily="34" charset="0"/>
                <a:ea typeface="Tahoma" pitchFamily="34" charset="0"/>
                <a:cs typeface="Tahoma" pitchFamily="34" charset="0"/>
              </a:defRPr>
            </a:lvl5pPr>
          </a:lstStyle>
          <a:p>
            <a:pPr lvl="0"/>
            <a:r>
              <a:rPr lang="en-US" dirty="0"/>
              <a:t>Click to edit definition.</a:t>
            </a:r>
          </a:p>
        </p:txBody>
      </p:sp>
    </p:spTree>
    <p:extLst>
      <p:ext uri="{BB962C8B-B14F-4D97-AF65-F5344CB8AC3E}">
        <p14:creationId xmlns:p14="http://schemas.microsoft.com/office/powerpoint/2010/main" val="3938755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659637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Image Left | Content Right">
    <p:spTree>
      <p:nvGrpSpPr>
        <p:cNvPr id="1" name=""/>
        <p:cNvGrpSpPr/>
        <p:nvPr/>
      </p:nvGrpSpPr>
      <p:grpSpPr>
        <a:xfrm>
          <a:off x="0" y="0"/>
          <a:ext cx="0" cy="0"/>
          <a:chOff x="0" y="0"/>
          <a:chExt cx="0" cy="0"/>
        </a:xfrm>
      </p:grpSpPr>
      <p:sp>
        <p:nvSpPr>
          <p:cNvPr id="9" name="Content Placeholder 2"/>
          <p:cNvSpPr>
            <a:spLocks noGrp="1"/>
          </p:cNvSpPr>
          <p:nvPr>
            <p:ph sz="quarter" idx="14" hasCustomPrompt="1"/>
          </p:nvPr>
        </p:nvSpPr>
        <p:spPr>
          <a:xfrm>
            <a:off x="555414" y="469054"/>
            <a:ext cx="3589868" cy="5919895"/>
          </a:xfrm>
          <a:prstGeom prst="rect">
            <a:avLst/>
          </a:prstGeom>
        </p:spPr>
        <p:txBody>
          <a:bodyPr anchor="ctr">
            <a:noAutofit/>
          </a:bodyPr>
          <a:lstStyle>
            <a:lvl1pPr algn="r">
              <a:lnSpc>
                <a:spcPct val="100000"/>
              </a:lnSpc>
              <a:defRPr sz="3600" b="0" i="0">
                <a:latin typeface="+mj-lt"/>
                <a:ea typeface="PS TT Commons Light" charset="0"/>
                <a:cs typeface="PS TT Commons Light" charset="0"/>
              </a:defRPr>
            </a:lvl1pPr>
          </a:lstStyle>
          <a:p>
            <a:pPr lvl="0"/>
            <a:r>
              <a:rPr lang="en-US" dirty="0"/>
              <a:t>Click to Add Title or Click Icon to Add Graphic</a:t>
            </a:r>
          </a:p>
        </p:txBody>
      </p:sp>
      <p:cxnSp>
        <p:nvCxnSpPr>
          <p:cNvPr id="5" name="Straight Connector 4"/>
          <p:cNvCxnSpPr/>
          <p:nvPr/>
        </p:nvCxnSpPr>
        <p:spPr>
          <a:xfrm>
            <a:off x="4609253" y="469054"/>
            <a:ext cx="0" cy="5919895"/>
          </a:xfrm>
          <a:prstGeom prst="line">
            <a:avLst/>
          </a:prstGeom>
          <a:ln w="50800">
            <a:solidFill>
              <a:srgbClr val="FF9900"/>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6" name="Text Placeholder 7"/>
          <p:cNvSpPr>
            <a:spLocks noGrp="1"/>
          </p:cNvSpPr>
          <p:nvPr>
            <p:ph type="body" sz="quarter" idx="10" hasCustomPrompt="1"/>
          </p:nvPr>
        </p:nvSpPr>
        <p:spPr>
          <a:xfrm>
            <a:off x="5073227" y="469054"/>
            <a:ext cx="6509173" cy="5919895"/>
          </a:xfrm>
          <a:prstGeom prst="rect">
            <a:avLst/>
          </a:prstGeom>
        </p:spPr>
        <p:txBody>
          <a:bodyPr lIns="0" anchor="ctr">
            <a:noAutofit/>
          </a:bodyPr>
          <a:lstStyle>
            <a:lvl1pPr algn="l">
              <a:defRPr sz="2267" b="0" i="0" baseline="0">
                <a:solidFill>
                  <a:srgbClr val="FF9900"/>
                </a:solidFill>
                <a:latin typeface="+mn-lt"/>
                <a:ea typeface="PS TT Commons DemiBold" charset="0"/>
                <a:cs typeface="PS TT Commons DemiBold" charset="0"/>
              </a:defRPr>
            </a:lvl1pPr>
            <a:lvl2pPr algn="l">
              <a:buSzPct val="100000"/>
              <a:defRPr sz="2267" b="0" i="0">
                <a:solidFill>
                  <a:srgbClr val="FF9900"/>
                </a:solidFill>
                <a:latin typeface="PS TT Commons" charset="0"/>
                <a:ea typeface="PS TT Commons" charset="0"/>
                <a:cs typeface="PS TT Commons" charset="0"/>
              </a:defRPr>
            </a:lvl2pPr>
            <a:lvl3pPr marL="804374" indent="-208502" algn="l">
              <a:tabLst/>
              <a:defRPr sz="2267" b="0" i="0">
                <a:solidFill>
                  <a:srgbClr val="FF9900"/>
                </a:solidFill>
                <a:latin typeface="PS TT Commons" charset="0"/>
                <a:ea typeface="PS TT Commons" charset="0"/>
                <a:cs typeface="PS TT Commons" charset="0"/>
              </a:defRPr>
            </a:lvl3pPr>
            <a:lvl4pPr marL="1072146" indent="-189451" algn="l">
              <a:tabLst/>
              <a:defRPr sz="2267" b="0" i="0">
                <a:solidFill>
                  <a:srgbClr val="FF9900"/>
                </a:solidFill>
                <a:latin typeface="PS TT Commons" charset="0"/>
                <a:ea typeface="PS TT Commons" charset="0"/>
                <a:cs typeface="PS TT Commons" charset="0"/>
              </a:defRPr>
            </a:lvl4pPr>
            <a:lvl5pPr marL="1270064" indent="-173575" algn="l">
              <a:tabLst/>
              <a:defRPr sz="2267" b="0" i="0">
                <a:solidFill>
                  <a:srgbClr val="FF9900"/>
                </a:solidFill>
                <a:latin typeface="PS TT Commons" charset="0"/>
                <a:ea typeface="PS TT Commons" charset="0"/>
                <a:cs typeface="PS TT Commons" charset="0"/>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682532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ircle Image Chunking: Three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Circle Icon or Image Chunking: Three Items</a:t>
            </a:r>
          </a:p>
        </p:txBody>
      </p:sp>
      <p:sp>
        <p:nvSpPr>
          <p:cNvPr id="3" name="Content Placeholder 11"/>
          <p:cNvSpPr>
            <a:spLocks noGrp="1"/>
          </p:cNvSpPr>
          <p:nvPr>
            <p:ph sz="quarter" idx="12" hasCustomPrompt="1"/>
          </p:nvPr>
        </p:nvSpPr>
        <p:spPr>
          <a:xfrm>
            <a:off x="1034508" y="1889759"/>
            <a:ext cx="2926080" cy="2926080"/>
          </a:xfrm>
          <a:prstGeom prst="ellipse">
            <a:avLst/>
          </a:prstGeom>
        </p:spPr>
        <p:txBody>
          <a:bodyPr lIns="182880" tIns="0" rIns="182880" bIns="0" anchor="ctr">
            <a:normAutofit/>
          </a:bodyPr>
          <a:lstStyle>
            <a:lvl1pPr marL="0" indent="0" algn="ctr">
              <a:buNone/>
              <a:defRPr sz="1867" b="0" i="0" baseline="0">
                <a:latin typeface="PS TT Commons Light" charset="0"/>
                <a:ea typeface="PS TT Commons Light" charset="0"/>
                <a:cs typeface="PS TT Commons Light" charset="0"/>
              </a:defRPr>
            </a:lvl1pPr>
            <a:lvl2pPr marL="396106" indent="0" algn="l">
              <a:buNone/>
              <a:defRPr sz="2933"/>
            </a:lvl2pPr>
            <a:lvl3pPr marL="794921" indent="0" algn="l">
              <a:buNone/>
              <a:defRPr sz="2933"/>
            </a:lvl3pPr>
            <a:lvl4pPr marL="1177464" indent="0" algn="l">
              <a:buNone/>
              <a:defRPr sz="2933"/>
            </a:lvl4pPr>
            <a:lvl5pPr marL="1462332" indent="0" algn="l">
              <a:buNone/>
              <a:defRPr sz="2933"/>
            </a:lvl5pPr>
          </a:lstStyle>
          <a:p>
            <a:pPr lvl="0"/>
            <a:r>
              <a:rPr lang="en-US"/>
              <a:t>To add image or icon, click the </a:t>
            </a:r>
            <a:br>
              <a:rPr lang="en-US"/>
            </a:br>
            <a:r>
              <a:rPr lang="en-US"/>
              <a:t>image icon or</a:t>
            </a:r>
            <a:br>
              <a:rPr lang="en-US"/>
            </a:br>
            <a:r>
              <a:rPr lang="en-US"/>
              <a:t>paste in</a:t>
            </a:r>
            <a:endParaRPr lang="en-US" dirty="0"/>
          </a:p>
        </p:txBody>
      </p:sp>
      <p:sp>
        <p:nvSpPr>
          <p:cNvPr id="4" name="Text Placeholder 3"/>
          <p:cNvSpPr>
            <a:spLocks noGrp="1"/>
          </p:cNvSpPr>
          <p:nvPr>
            <p:ph type="body" sz="quarter" idx="14" hasCustomPrompt="1"/>
          </p:nvPr>
        </p:nvSpPr>
        <p:spPr>
          <a:xfrm>
            <a:off x="838202" y="5065827"/>
            <a:ext cx="3318692" cy="1220673"/>
          </a:xfrm>
          <a:prstGeom prst="rect">
            <a:avLst/>
          </a:prstGeom>
        </p:spPr>
        <p:txBody>
          <a:bodyPr lIns="182880" tIns="0" rIns="182880" bIns="0">
            <a:noAutofit/>
          </a:bodyPr>
          <a:lstStyle>
            <a:lvl1pPr marL="0" indent="0" algn="ctr">
              <a:lnSpc>
                <a:spcPct val="100000"/>
              </a:lnSpc>
              <a:spcBef>
                <a:spcPts val="0"/>
              </a:spcBef>
              <a:buNone/>
              <a:defRPr sz="2267" b="0" i="0">
                <a:latin typeface="+mn-lt"/>
                <a:ea typeface="PS TT Commons Medium" charset="0"/>
                <a:cs typeface="PS TT Commons Medium" charset="0"/>
              </a:defRPr>
            </a:lvl1pPr>
            <a:lvl2pPr>
              <a:defRPr/>
            </a:lvl2pPr>
          </a:lstStyle>
          <a:p>
            <a:pPr lvl="0"/>
            <a:r>
              <a:rPr lang="en-US" dirty="0"/>
              <a:t>Add text here</a:t>
            </a:r>
          </a:p>
        </p:txBody>
      </p:sp>
      <p:sp>
        <p:nvSpPr>
          <p:cNvPr id="9" name="Content Placeholder 11"/>
          <p:cNvSpPr>
            <a:spLocks noGrp="1"/>
          </p:cNvSpPr>
          <p:nvPr>
            <p:ph sz="quarter" idx="15" hasCustomPrompt="1"/>
          </p:nvPr>
        </p:nvSpPr>
        <p:spPr>
          <a:xfrm>
            <a:off x="8226844" y="1889759"/>
            <a:ext cx="2935224" cy="2935224"/>
          </a:xfrm>
          <a:prstGeom prst="ellipse">
            <a:avLst/>
          </a:prstGeom>
        </p:spPr>
        <p:txBody>
          <a:bodyPr lIns="182880" tIns="0" rIns="182880" bIns="0" anchor="ctr">
            <a:normAutofit/>
          </a:bodyPr>
          <a:lstStyle>
            <a:lvl1pPr marL="0" indent="0" algn="ctr">
              <a:buNone/>
              <a:defRPr sz="1867" b="0" i="0" baseline="0">
                <a:latin typeface="PS TT Commons Light" charset="0"/>
                <a:ea typeface="PS TT Commons Light" charset="0"/>
                <a:cs typeface="PS TT Commons Light" charset="0"/>
              </a:defRPr>
            </a:lvl1pPr>
            <a:lvl2pPr marL="396106" indent="0" algn="l">
              <a:buNone/>
              <a:defRPr sz="2933"/>
            </a:lvl2pPr>
            <a:lvl3pPr marL="794921" indent="0" algn="l">
              <a:buNone/>
              <a:defRPr sz="2933"/>
            </a:lvl3pPr>
            <a:lvl4pPr marL="1177464" indent="0" algn="l">
              <a:buNone/>
              <a:defRPr sz="2933"/>
            </a:lvl4pPr>
            <a:lvl5pPr marL="1462332" indent="0" algn="l">
              <a:buNone/>
              <a:defRPr sz="2933"/>
            </a:lvl5pPr>
          </a:lstStyle>
          <a:p>
            <a:pPr lvl="0"/>
            <a:r>
              <a:rPr lang="en-US"/>
              <a:t>To add image or icon, click the </a:t>
            </a:r>
            <a:br>
              <a:rPr lang="en-US"/>
            </a:br>
            <a:r>
              <a:rPr lang="en-US"/>
              <a:t>image icon or</a:t>
            </a:r>
            <a:br>
              <a:rPr lang="en-US"/>
            </a:br>
            <a:r>
              <a:rPr lang="en-US"/>
              <a:t>paste in</a:t>
            </a:r>
            <a:endParaRPr lang="en-US" dirty="0"/>
          </a:p>
        </p:txBody>
      </p:sp>
      <p:sp>
        <p:nvSpPr>
          <p:cNvPr id="10" name="Text Placeholder 3"/>
          <p:cNvSpPr>
            <a:spLocks noGrp="1"/>
          </p:cNvSpPr>
          <p:nvPr>
            <p:ph type="body" sz="quarter" idx="16" hasCustomPrompt="1"/>
          </p:nvPr>
        </p:nvSpPr>
        <p:spPr>
          <a:xfrm>
            <a:off x="8035110" y="5065827"/>
            <a:ext cx="3318692" cy="1220673"/>
          </a:xfrm>
          <a:prstGeom prst="rect">
            <a:avLst/>
          </a:prstGeom>
        </p:spPr>
        <p:txBody>
          <a:bodyPr lIns="182880" tIns="0" rIns="182880" bIns="0">
            <a:noAutofit/>
          </a:bodyPr>
          <a:lstStyle>
            <a:lvl1pPr marL="0" indent="0" algn="ctr">
              <a:lnSpc>
                <a:spcPct val="100000"/>
              </a:lnSpc>
              <a:spcBef>
                <a:spcPts val="0"/>
              </a:spcBef>
              <a:buNone/>
              <a:defRPr sz="2267" b="0" i="0">
                <a:latin typeface="+mn-lt"/>
                <a:ea typeface="PS TT Commons Medium" charset="0"/>
                <a:cs typeface="PS TT Commons Medium" charset="0"/>
              </a:defRPr>
            </a:lvl1pPr>
            <a:lvl2pPr>
              <a:defRPr/>
            </a:lvl2pPr>
          </a:lstStyle>
          <a:p>
            <a:pPr lvl="0"/>
            <a:r>
              <a:rPr lang="en-US" dirty="0"/>
              <a:t>Add text here</a:t>
            </a:r>
          </a:p>
        </p:txBody>
      </p:sp>
      <p:sp>
        <p:nvSpPr>
          <p:cNvPr id="11" name="Content Placeholder 11"/>
          <p:cNvSpPr>
            <a:spLocks noGrp="1" noChangeAspect="1"/>
          </p:cNvSpPr>
          <p:nvPr>
            <p:ph sz="quarter" idx="17" hasCustomPrompt="1"/>
          </p:nvPr>
        </p:nvSpPr>
        <p:spPr>
          <a:xfrm>
            <a:off x="4628388" y="1889759"/>
            <a:ext cx="2935224" cy="2935224"/>
          </a:xfrm>
          <a:prstGeom prst="ellipse">
            <a:avLst/>
          </a:prstGeom>
        </p:spPr>
        <p:txBody>
          <a:bodyPr lIns="182880" tIns="0" rIns="182880" bIns="0" anchor="ctr">
            <a:normAutofit/>
          </a:bodyPr>
          <a:lstStyle>
            <a:lvl1pPr marL="0" indent="0" algn="ctr">
              <a:buNone/>
              <a:defRPr sz="1867" b="0" i="0" baseline="0">
                <a:latin typeface="PS TT Commons Light" charset="0"/>
                <a:ea typeface="PS TT Commons Light" charset="0"/>
                <a:cs typeface="PS TT Commons Light" charset="0"/>
              </a:defRPr>
            </a:lvl1pPr>
            <a:lvl2pPr marL="396106" indent="0" algn="l">
              <a:buNone/>
              <a:defRPr sz="2933"/>
            </a:lvl2pPr>
            <a:lvl3pPr marL="794921" indent="0" algn="l">
              <a:buNone/>
              <a:defRPr sz="2933"/>
            </a:lvl3pPr>
            <a:lvl4pPr marL="1177464" indent="0" algn="l">
              <a:buNone/>
              <a:defRPr sz="2933"/>
            </a:lvl4pPr>
            <a:lvl5pPr marL="1462332" indent="0" algn="l">
              <a:buNone/>
              <a:defRPr sz="2933"/>
            </a:lvl5pPr>
          </a:lstStyle>
          <a:p>
            <a:pPr lvl="0"/>
            <a:r>
              <a:rPr lang="en-US"/>
              <a:t>To add image or icon, click the </a:t>
            </a:r>
            <a:br>
              <a:rPr lang="en-US"/>
            </a:br>
            <a:r>
              <a:rPr lang="en-US"/>
              <a:t>image icon or</a:t>
            </a:r>
            <a:br>
              <a:rPr lang="en-US"/>
            </a:br>
            <a:r>
              <a:rPr lang="en-US"/>
              <a:t>paste in</a:t>
            </a:r>
            <a:endParaRPr lang="en-US" dirty="0"/>
          </a:p>
        </p:txBody>
      </p:sp>
      <p:sp>
        <p:nvSpPr>
          <p:cNvPr id="12" name="Text Placeholder 3"/>
          <p:cNvSpPr>
            <a:spLocks noGrp="1"/>
          </p:cNvSpPr>
          <p:nvPr>
            <p:ph type="body" sz="quarter" idx="18" hasCustomPrompt="1"/>
          </p:nvPr>
        </p:nvSpPr>
        <p:spPr>
          <a:xfrm>
            <a:off x="4436655" y="5065827"/>
            <a:ext cx="3318692" cy="1220673"/>
          </a:xfrm>
          <a:prstGeom prst="rect">
            <a:avLst/>
          </a:prstGeom>
        </p:spPr>
        <p:txBody>
          <a:bodyPr lIns="182880" tIns="0" rIns="182880" bIns="0">
            <a:noAutofit/>
          </a:bodyPr>
          <a:lstStyle>
            <a:lvl1pPr marL="0" indent="0" algn="ctr">
              <a:lnSpc>
                <a:spcPct val="100000"/>
              </a:lnSpc>
              <a:spcBef>
                <a:spcPts val="0"/>
              </a:spcBef>
              <a:buNone/>
              <a:defRPr sz="2267" b="0" i="0">
                <a:latin typeface="+mn-lt"/>
                <a:ea typeface="PS TT Commons Medium" charset="0"/>
                <a:cs typeface="PS TT Commons Medium" charset="0"/>
              </a:defRPr>
            </a:lvl1pPr>
            <a:lvl2pPr>
              <a:defRPr/>
            </a:lvl2pPr>
          </a:lstStyle>
          <a:p>
            <a:pPr lvl="0"/>
            <a:r>
              <a:rPr lang="en-US" dirty="0"/>
              <a:t>Add text here</a:t>
            </a:r>
          </a:p>
        </p:txBody>
      </p:sp>
    </p:spTree>
    <p:extLst>
      <p:ext uri="{BB962C8B-B14F-4D97-AF65-F5344CB8AC3E}">
        <p14:creationId xmlns:p14="http://schemas.microsoft.com/office/powerpoint/2010/main" val="8712314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Title Only</a:t>
            </a:r>
          </a:p>
        </p:txBody>
      </p:sp>
    </p:spTree>
    <p:extLst>
      <p:ext uri="{BB962C8B-B14F-4D97-AF65-F5344CB8AC3E}">
        <p14:creationId xmlns:p14="http://schemas.microsoft.com/office/powerpoint/2010/main" val="9950489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Title and Bullets">
    <p:bg>
      <p:bgPr>
        <a:solidFill>
          <a:schemeClr val="bg1"/>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3E5916C-26A5-4146-A5F7-504CB54D6DBE}"/>
              </a:ext>
            </a:extLst>
          </p:cNvPr>
          <p:cNvSpPr>
            <a:spLocks noGrp="1"/>
          </p:cNvSpPr>
          <p:nvPr>
            <p:ph type="title" hasCustomPrompt="1"/>
          </p:nvPr>
        </p:nvSpPr>
        <p:spPr>
          <a:xfrm>
            <a:off x="838200" y="570865"/>
            <a:ext cx="10515600" cy="543832"/>
          </a:xfrm>
        </p:spPr>
        <p:txBody>
          <a:bodyPr/>
          <a:lstStyle>
            <a:lvl1pPr>
              <a:defRPr/>
            </a:lvl1pPr>
          </a:lstStyle>
          <a:p>
            <a:r>
              <a:rPr lang="en-US" dirty="0"/>
              <a:t>Title and Bullets</a:t>
            </a:r>
          </a:p>
        </p:txBody>
      </p:sp>
      <p:sp>
        <p:nvSpPr>
          <p:cNvPr id="8" name="Content Placeholder 6">
            <a:extLst>
              <a:ext uri="{FF2B5EF4-FFF2-40B4-BE49-F238E27FC236}">
                <a16:creationId xmlns:a16="http://schemas.microsoft.com/office/drawing/2014/main" id="{BC126ACE-31B7-4B43-8CD2-29EF74D29E28}"/>
              </a:ext>
            </a:extLst>
          </p:cNvPr>
          <p:cNvSpPr>
            <a:spLocks noGrp="1"/>
          </p:cNvSpPr>
          <p:nvPr>
            <p:ph sz="quarter" idx="10"/>
          </p:nvPr>
        </p:nvSpPr>
        <p:spPr>
          <a:xfrm>
            <a:off x="838200" y="1613141"/>
            <a:ext cx="10515600" cy="4589462"/>
          </a:xfrm>
        </p:spPr>
        <p:txBody>
          <a:bodyPr/>
          <a:lstStyle>
            <a:lvl1pPr marL="457200" indent="-457200">
              <a:buFont typeface="Arial" panose="020B0604020202020204" pitchFamily="34" charset="0"/>
              <a:buChar char="•"/>
              <a:defRPr sz="2800"/>
            </a:lvl1pPr>
            <a:lvl2pPr>
              <a:defRPr sz="2400"/>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534062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27880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12399515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slideLayout" Target="../slideLayouts/slideLayout5.xml"/><Relationship Id="rId1" Type="http://schemas.openxmlformats.org/officeDocument/2006/relationships/slideLayout" Target="../slideLayouts/slideLayout4.xml"/><Relationship Id="rId5" Type="http://schemas.openxmlformats.org/officeDocument/2006/relationships/theme" Target="../theme/theme2.xml"/><Relationship Id="rId4" Type="http://schemas.openxmlformats.org/officeDocument/2006/relationships/slideLayout" Target="../slideLayouts/slideLayout7.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8.xml"/></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9.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slideLayout" Target="../slideLayouts/slideLayout11.xml"/><Relationship Id="rId1" Type="http://schemas.openxmlformats.org/officeDocument/2006/relationships/slideLayout" Target="../slideLayouts/slideLayout10.xml"/><Relationship Id="rId4"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slideLayout" Target="../slideLayouts/slideLayout14.xml"/><Relationship Id="rId1" Type="http://schemas.openxmlformats.org/officeDocument/2006/relationships/slideLayout" Target="../slideLayouts/slideLayout13.xml"/><Relationship Id="rId5" Type="http://schemas.openxmlformats.org/officeDocument/2006/relationships/theme" Target="../theme/theme6.xml"/><Relationship Id="rId4"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71838481"/>
      </p:ext>
    </p:extLst>
  </p:cSld>
  <p:clrMap bg1="lt1" tx1="dk1" bg2="lt2" tx2="dk2" accent1="accent1" accent2="accent2" accent3="accent3" accent4="accent4" accent5="accent5" accent6="accent6" hlink="hlink" folHlink="folHlink"/>
  <p:sldLayoutIdLst>
    <p:sldLayoutId id="2147483675" r:id="rId1"/>
    <p:sldLayoutId id="2147483689" r:id="rId2"/>
    <p:sldLayoutId id="2147483702"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6D795F9-FA16-4818-A4C7-40BE166CFE04}"/>
              </a:ext>
            </a:extLst>
          </p:cNvPr>
          <p:cNvSpPr>
            <a:spLocks noGrp="1"/>
          </p:cNvSpPr>
          <p:nvPr>
            <p:ph type="title"/>
          </p:nvPr>
        </p:nvSpPr>
        <p:spPr>
          <a:xfrm>
            <a:off x="838200" y="570865"/>
            <a:ext cx="10515600" cy="543832"/>
          </a:xfrm>
          <a:prstGeom prst="rect">
            <a:avLst/>
          </a:prstGeom>
        </p:spPr>
        <p:txBody>
          <a:bodyPr vert="horz" lIns="91440" tIns="45720" rIns="91440" bIns="45720" rtlCol="0" anchor="ctr">
            <a:noAutofit/>
          </a:bodyPr>
          <a:lstStyle/>
          <a:p>
            <a:r>
              <a:rPr lang="en-US" dirty="0"/>
              <a:t>Click to Add Title in Title Case</a:t>
            </a:r>
          </a:p>
        </p:txBody>
      </p:sp>
      <p:sp>
        <p:nvSpPr>
          <p:cNvPr id="5" name="Text Placeholder 4"/>
          <p:cNvSpPr>
            <a:spLocks noGrp="1"/>
          </p:cNvSpPr>
          <p:nvPr>
            <p:ph type="body" idx="1"/>
          </p:nvPr>
        </p:nvSpPr>
        <p:spPr>
          <a:xfrm>
            <a:off x="838200" y="1825625"/>
            <a:ext cx="10515600" cy="4351867"/>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7005520"/>
      </p:ext>
    </p:extLst>
  </p:cSld>
  <p:clrMap bg1="lt1" tx1="dk1" bg2="lt2" tx2="dk2" accent1="accent1" accent2="accent2" accent3="accent3" accent4="accent4" accent5="accent5" accent6="accent6" hlink="hlink" folHlink="folHlink"/>
  <p:sldLayoutIdLst>
    <p:sldLayoutId id="2147483679" r:id="rId1"/>
    <p:sldLayoutId id="2147483681" r:id="rId2"/>
    <p:sldLayoutId id="2147483682" r:id="rId3"/>
    <p:sldLayoutId id="2147483701" r:id="rId4"/>
  </p:sldLayoutIdLst>
  <p:txStyles>
    <p:titleStyle>
      <a:lvl1pPr algn="ctr" defTabSz="914423" rtl="0" eaLnBrk="1" latinLnBrk="0" hangingPunct="1">
        <a:lnSpc>
          <a:spcPct val="90000"/>
        </a:lnSpc>
        <a:spcBef>
          <a:spcPct val="0"/>
        </a:spcBef>
        <a:buNone/>
        <a:defRPr sz="3734" kern="1200" baseline="0">
          <a:solidFill>
            <a:schemeClr val="tx1"/>
          </a:solidFill>
          <a:latin typeface="+mj-lt"/>
          <a:ea typeface="+mj-ea"/>
          <a:cs typeface="+mj-cs"/>
        </a:defRPr>
      </a:lvl1pPr>
    </p:titleStyle>
    <p:bodyStyle>
      <a:lvl1pPr marL="57152" marR="0" indent="-57152" algn="l" defTabSz="586017" rtl="0" eaLnBrk="1" fontAlgn="auto" latinLnBrk="0" hangingPunct="1">
        <a:lnSpc>
          <a:spcPct val="100000"/>
        </a:lnSpc>
        <a:spcBef>
          <a:spcPts val="1800"/>
        </a:spcBef>
        <a:spcAft>
          <a:spcPts val="0"/>
        </a:spcAft>
        <a:buClrTx/>
        <a:buSzPct val="75000"/>
        <a:buFont typeface="Myriad Pro" panose="020B0503030403020204" pitchFamily="34" charset="0"/>
        <a:buChar char=" "/>
        <a:tabLst/>
        <a:defRPr sz="2000" kern="1200">
          <a:solidFill>
            <a:schemeClr val="tx1"/>
          </a:solidFill>
          <a:latin typeface="+mj-lt"/>
          <a:ea typeface="+mn-ea"/>
          <a:cs typeface="+mn-cs"/>
        </a:defRPr>
      </a:lvl1pPr>
      <a:lvl2pPr marL="586017" marR="0" indent="-288937" algn="l" defTabSz="586017" rtl="0" eaLnBrk="1" fontAlgn="auto" latinLnBrk="0" hangingPunct="1">
        <a:lnSpc>
          <a:spcPct val="100000"/>
        </a:lnSpc>
        <a:spcBef>
          <a:spcPts val="600"/>
        </a:spcBef>
        <a:spcAft>
          <a:spcPts val="0"/>
        </a:spcAft>
        <a:buClrTx/>
        <a:buSzPct val="75000"/>
        <a:buFont typeface="Lucida Grande"/>
        <a:buChar char="-"/>
        <a:tabLst/>
        <a:defRPr sz="2000" b="0" i="0" kern="1200" baseline="0">
          <a:solidFill>
            <a:schemeClr val="tx1"/>
          </a:solidFill>
          <a:latin typeface="+mj-lt"/>
          <a:ea typeface="PS TT Commons" charset="0"/>
          <a:cs typeface="PS TT Commons" charset="0"/>
        </a:defRPr>
      </a:lvl2pPr>
      <a:lvl3pPr marL="883097" marR="0" indent="-286905" algn="l" defTabSz="586017" rtl="0" eaLnBrk="1" fontAlgn="auto" latinLnBrk="0" hangingPunct="1">
        <a:lnSpc>
          <a:spcPct val="100000"/>
        </a:lnSpc>
        <a:spcBef>
          <a:spcPts val="600"/>
        </a:spcBef>
        <a:spcAft>
          <a:spcPts val="0"/>
        </a:spcAft>
        <a:buClrTx/>
        <a:buSzPct val="75000"/>
        <a:buFont typeface="Lucida Grande"/>
        <a:buChar char="•"/>
        <a:tabLst/>
        <a:defRPr sz="2000" b="0" i="0" kern="1200">
          <a:solidFill>
            <a:schemeClr val="tx1"/>
          </a:solidFill>
          <a:latin typeface="+mj-lt"/>
          <a:ea typeface="PS TT Commons" charset="0"/>
          <a:cs typeface="PS TT Commons" charset="0"/>
        </a:defRPr>
      </a:lvl3pPr>
      <a:lvl4pPr marL="1200181" marR="0" indent="-317508" algn="l" defTabSz="586017" rtl="0" eaLnBrk="1" fontAlgn="auto" latinLnBrk="0" hangingPunct="1">
        <a:lnSpc>
          <a:spcPct val="100000"/>
        </a:lnSpc>
        <a:spcBef>
          <a:spcPts val="600"/>
        </a:spcBef>
        <a:spcAft>
          <a:spcPts val="0"/>
        </a:spcAft>
        <a:buClrTx/>
        <a:buSzPct val="75000"/>
        <a:buFont typeface="Wingdings" panose="05000000000000000000" pitchFamily="2" charset="2"/>
        <a:buChar char="§"/>
        <a:tabLst/>
        <a:defRPr sz="2000" b="0" i="0" kern="1200">
          <a:solidFill>
            <a:schemeClr val="tx1"/>
          </a:solidFill>
          <a:latin typeface="+mj-lt"/>
          <a:ea typeface="PS TT Commons" charset="0"/>
          <a:cs typeface="PS TT Commons" charset="0"/>
        </a:defRPr>
      </a:lvl4pPr>
      <a:lvl5pPr marL="1371635" marR="0" indent="-274646" algn="l" defTabSz="586017" rtl="0" eaLnBrk="1" fontAlgn="auto" latinLnBrk="0" hangingPunct="1">
        <a:lnSpc>
          <a:spcPct val="100000"/>
        </a:lnSpc>
        <a:spcBef>
          <a:spcPts val="600"/>
        </a:spcBef>
        <a:spcAft>
          <a:spcPts val="0"/>
        </a:spcAft>
        <a:buClrTx/>
        <a:buSzPct val="75000"/>
        <a:buFont typeface="Myriad Pro Light" panose="020B0403030403020204" pitchFamily="34" charset="0"/>
        <a:buChar char="-"/>
        <a:tabLst/>
        <a:defRPr sz="2000" b="0" i="0" kern="1200">
          <a:solidFill>
            <a:schemeClr val="tx1"/>
          </a:solidFill>
          <a:latin typeface="+mj-lt"/>
          <a:ea typeface="PS TT Commons" charset="0"/>
          <a:cs typeface="PS TT Commons" charset="0"/>
        </a:defRPr>
      </a:lvl5pPr>
      <a:lvl6pPr marL="1719306" marR="0" indent="-292108" algn="l" defTabSz="586017" rtl="0" eaLnBrk="1" fontAlgn="auto" latinLnBrk="0" hangingPunct="1">
        <a:lnSpc>
          <a:spcPct val="100000"/>
        </a:lnSpc>
        <a:spcBef>
          <a:spcPts val="448"/>
        </a:spcBef>
        <a:spcAft>
          <a:spcPts val="0"/>
        </a:spcAft>
        <a:buClr>
          <a:srgbClr val="404040"/>
        </a:buClr>
        <a:buSzPct val="70000"/>
        <a:buFont typeface="Montserrat"/>
        <a:buChar char=" "/>
        <a:tabLst/>
        <a:defRPr sz="1800" kern="1200">
          <a:solidFill>
            <a:schemeClr val="tx1"/>
          </a:solidFill>
          <a:latin typeface="+mn-lt"/>
          <a:ea typeface="+mn-ea"/>
          <a:cs typeface="+mn-cs"/>
        </a:defRPr>
      </a:lvl6pPr>
      <a:lvl7pPr marL="2003475" marR="0" indent="-288933" algn="l" defTabSz="586017" rtl="0" eaLnBrk="1" fontAlgn="auto" latinLnBrk="0" hangingPunct="1">
        <a:lnSpc>
          <a:spcPct val="100000"/>
        </a:lnSpc>
        <a:spcBef>
          <a:spcPct val="20000"/>
        </a:spcBef>
        <a:spcAft>
          <a:spcPts val="0"/>
        </a:spcAft>
        <a:buClrTx/>
        <a:buSzPct val="70000"/>
        <a:buFont typeface="Montserrat"/>
        <a:buChar char=" "/>
        <a:tabLst/>
        <a:defRPr sz="1800" kern="1200">
          <a:solidFill>
            <a:schemeClr val="tx1"/>
          </a:solidFill>
          <a:latin typeface="+mn-lt"/>
          <a:ea typeface="+mn-ea"/>
          <a:cs typeface="+mn-cs"/>
        </a:defRPr>
      </a:lvl7pPr>
      <a:lvl8pPr marL="2286057" marR="0" indent="-282582" algn="l" defTabSz="586017" rtl="0" eaLnBrk="1" fontAlgn="auto" latinLnBrk="0" hangingPunct="1">
        <a:lnSpc>
          <a:spcPct val="100000"/>
        </a:lnSpc>
        <a:spcBef>
          <a:spcPct val="20000"/>
        </a:spcBef>
        <a:spcAft>
          <a:spcPts val="0"/>
        </a:spcAft>
        <a:buClrTx/>
        <a:buSzPct val="70000"/>
        <a:buFont typeface="Montserrat"/>
        <a:buChar char=" "/>
        <a:tabLst/>
        <a:defRPr sz="1800" kern="1200">
          <a:solidFill>
            <a:schemeClr val="tx1"/>
          </a:solidFill>
          <a:latin typeface="+mn-lt"/>
          <a:ea typeface="+mn-ea"/>
          <a:cs typeface="+mn-cs"/>
        </a:defRPr>
      </a:lvl8pPr>
      <a:lvl9pPr marL="2571815" marR="0" indent="-285758" algn="l" defTabSz="586017" rtl="0" eaLnBrk="1" fontAlgn="auto" latinLnBrk="0" hangingPunct="1">
        <a:lnSpc>
          <a:spcPct val="100000"/>
        </a:lnSpc>
        <a:spcBef>
          <a:spcPct val="20000"/>
        </a:spcBef>
        <a:spcAft>
          <a:spcPts val="0"/>
        </a:spcAft>
        <a:buClrTx/>
        <a:buSzPct val="70000"/>
        <a:buFont typeface="Montserrat"/>
        <a:buChar char=" "/>
        <a:tabLst/>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6" algn="l" defTabSz="914423" rtl="0" eaLnBrk="1" latinLnBrk="0" hangingPunct="1">
        <a:defRPr sz="1800" kern="1200">
          <a:solidFill>
            <a:schemeClr val="tx1"/>
          </a:solidFill>
          <a:latin typeface="+mn-lt"/>
          <a:ea typeface="+mn-ea"/>
          <a:cs typeface="+mn-cs"/>
        </a:defRPr>
      </a:lvl5pPr>
      <a:lvl6pPr marL="2286057"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2503471"/>
      </p:ext>
    </p:extLst>
  </p:cSld>
  <p:clrMap bg1="lt1" tx1="dk1" bg2="lt2" tx2="dk2" accent1="accent1" accent2="accent2" accent3="accent3" accent4="accent4" accent5="accent5" accent6="accent6" hlink="hlink" folHlink="folHlink"/>
  <p:sldLayoutIdLst>
    <p:sldLayoutId id="2147483686"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21850234"/>
      </p:ext>
    </p:extLst>
  </p:cSld>
  <p:clrMap bg1="lt1" tx1="dk1" bg2="lt2" tx2="dk2" accent1="accent1" accent2="accent2" accent3="accent3" accent4="accent4" accent5="accent5" accent6="accent6" hlink="hlink" folHlink="folHlink"/>
  <p:sldLayoutIdLst>
    <p:sldLayoutId id="214748369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6D795F9-FA16-4818-A4C7-40BE166CFE04}"/>
              </a:ext>
            </a:extLst>
          </p:cNvPr>
          <p:cNvSpPr>
            <a:spLocks noGrp="1"/>
          </p:cNvSpPr>
          <p:nvPr>
            <p:ph type="title"/>
          </p:nvPr>
        </p:nvSpPr>
        <p:spPr>
          <a:xfrm>
            <a:off x="838200" y="570865"/>
            <a:ext cx="10515600" cy="543832"/>
          </a:xfrm>
          <a:prstGeom prst="rect">
            <a:avLst/>
          </a:prstGeom>
        </p:spPr>
        <p:txBody>
          <a:bodyPr vert="horz" lIns="91440" tIns="45720" rIns="91440" bIns="45720" rtlCol="0" anchor="ctr">
            <a:noAutofit/>
          </a:bodyPr>
          <a:lstStyle/>
          <a:p>
            <a:r>
              <a:rPr lang="en-US" dirty="0"/>
              <a:t>Click to Add Title in Title Case</a:t>
            </a:r>
          </a:p>
        </p:txBody>
      </p:sp>
      <p:sp>
        <p:nvSpPr>
          <p:cNvPr id="5" name="Text Placeholder 4"/>
          <p:cNvSpPr>
            <a:spLocks noGrp="1"/>
          </p:cNvSpPr>
          <p:nvPr>
            <p:ph type="body" idx="1"/>
          </p:nvPr>
        </p:nvSpPr>
        <p:spPr>
          <a:xfrm>
            <a:off x="838200" y="1825625"/>
            <a:ext cx="10515600" cy="4351867"/>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3963852"/>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Lst>
  <p:txStyles>
    <p:titleStyle>
      <a:lvl1pPr algn="ctr" defTabSz="914423" rtl="0" eaLnBrk="1" latinLnBrk="0" hangingPunct="1">
        <a:lnSpc>
          <a:spcPct val="90000"/>
        </a:lnSpc>
        <a:spcBef>
          <a:spcPct val="0"/>
        </a:spcBef>
        <a:buNone/>
        <a:defRPr sz="3734" kern="1200" baseline="0">
          <a:solidFill>
            <a:schemeClr val="tx1"/>
          </a:solidFill>
          <a:latin typeface="+mj-lt"/>
          <a:ea typeface="+mj-ea"/>
          <a:cs typeface="+mj-cs"/>
        </a:defRPr>
      </a:lvl1pPr>
    </p:titleStyle>
    <p:bodyStyle>
      <a:lvl1pPr marL="57152" marR="0" indent="-57152" algn="l" defTabSz="586017" rtl="0" eaLnBrk="1" fontAlgn="auto" latinLnBrk="0" hangingPunct="1">
        <a:lnSpc>
          <a:spcPct val="100000"/>
        </a:lnSpc>
        <a:spcBef>
          <a:spcPts val="1800"/>
        </a:spcBef>
        <a:spcAft>
          <a:spcPts val="0"/>
        </a:spcAft>
        <a:buClrTx/>
        <a:buSzPct val="75000"/>
        <a:buFont typeface="Myriad Pro" panose="020B0503030403020204" pitchFamily="34" charset="0"/>
        <a:buChar char=" "/>
        <a:tabLst/>
        <a:defRPr sz="2000" kern="1200">
          <a:solidFill>
            <a:schemeClr val="tx1"/>
          </a:solidFill>
          <a:latin typeface="+mj-lt"/>
          <a:ea typeface="+mn-ea"/>
          <a:cs typeface="+mn-cs"/>
        </a:defRPr>
      </a:lvl1pPr>
      <a:lvl2pPr marL="586017" marR="0" indent="-288937" algn="l" defTabSz="586017" rtl="0" eaLnBrk="1" fontAlgn="auto" latinLnBrk="0" hangingPunct="1">
        <a:lnSpc>
          <a:spcPct val="100000"/>
        </a:lnSpc>
        <a:spcBef>
          <a:spcPts val="600"/>
        </a:spcBef>
        <a:spcAft>
          <a:spcPts val="0"/>
        </a:spcAft>
        <a:buClrTx/>
        <a:buSzPct val="75000"/>
        <a:buFont typeface="Lucida Grande"/>
        <a:buChar char="-"/>
        <a:tabLst/>
        <a:defRPr sz="2000" b="0" i="0" kern="1200" baseline="0">
          <a:solidFill>
            <a:schemeClr val="tx1"/>
          </a:solidFill>
          <a:latin typeface="+mj-lt"/>
          <a:ea typeface="PS TT Commons" charset="0"/>
          <a:cs typeface="PS TT Commons" charset="0"/>
        </a:defRPr>
      </a:lvl2pPr>
      <a:lvl3pPr marL="883097" marR="0" indent="-286905" algn="l" defTabSz="586017" rtl="0" eaLnBrk="1" fontAlgn="auto" latinLnBrk="0" hangingPunct="1">
        <a:lnSpc>
          <a:spcPct val="100000"/>
        </a:lnSpc>
        <a:spcBef>
          <a:spcPts val="600"/>
        </a:spcBef>
        <a:spcAft>
          <a:spcPts val="0"/>
        </a:spcAft>
        <a:buClrTx/>
        <a:buSzPct val="75000"/>
        <a:buFont typeface="Lucida Grande"/>
        <a:buChar char="•"/>
        <a:tabLst/>
        <a:defRPr sz="2000" b="0" i="0" kern="1200">
          <a:solidFill>
            <a:schemeClr val="tx1"/>
          </a:solidFill>
          <a:latin typeface="+mj-lt"/>
          <a:ea typeface="PS TT Commons" charset="0"/>
          <a:cs typeface="PS TT Commons" charset="0"/>
        </a:defRPr>
      </a:lvl3pPr>
      <a:lvl4pPr marL="1200181" marR="0" indent="-317508" algn="l" defTabSz="586017" rtl="0" eaLnBrk="1" fontAlgn="auto" latinLnBrk="0" hangingPunct="1">
        <a:lnSpc>
          <a:spcPct val="100000"/>
        </a:lnSpc>
        <a:spcBef>
          <a:spcPts val="600"/>
        </a:spcBef>
        <a:spcAft>
          <a:spcPts val="0"/>
        </a:spcAft>
        <a:buClrTx/>
        <a:buSzPct val="75000"/>
        <a:buFont typeface="Wingdings" panose="05000000000000000000" pitchFamily="2" charset="2"/>
        <a:buChar char="§"/>
        <a:tabLst/>
        <a:defRPr sz="2000" b="0" i="0" kern="1200">
          <a:solidFill>
            <a:schemeClr val="tx1"/>
          </a:solidFill>
          <a:latin typeface="+mj-lt"/>
          <a:ea typeface="PS TT Commons" charset="0"/>
          <a:cs typeface="PS TT Commons" charset="0"/>
        </a:defRPr>
      </a:lvl4pPr>
      <a:lvl5pPr marL="1371635" marR="0" indent="-274646" algn="l" defTabSz="586017" rtl="0" eaLnBrk="1" fontAlgn="auto" latinLnBrk="0" hangingPunct="1">
        <a:lnSpc>
          <a:spcPct val="100000"/>
        </a:lnSpc>
        <a:spcBef>
          <a:spcPts val="600"/>
        </a:spcBef>
        <a:spcAft>
          <a:spcPts val="0"/>
        </a:spcAft>
        <a:buClrTx/>
        <a:buSzPct val="75000"/>
        <a:buFont typeface="Myriad Pro Light" panose="020B0403030403020204" pitchFamily="34" charset="0"/>
        <a:buChar char="-"/>
        <a:tabLst/>
        <a:defRPr sz="2000" b="0" i="0" kern="1200">
          <a:solidFill>
            <a:schemeClr val="tx1"/>
          </a:solidFill>
          <a:latin typeface="+mj-lt"/>
          <a:ea typeface="PS TT Commons" charset="0"/>
          <a:cs typeface="PS TT Commons" charset="0"/>
        </a:defRPr>
      </a:lvl5pPr>
      <a:lvl6pPr marL="1719306" marR="0" indent="-292108" algn="l" defTabSz="586017" rtl="0" eaLnBrk="1" fontAlgn="auto" latinLnBrk="0" hangingPunct="1">
        <a:lnSpc>
          <a:spcPct val="100000"/>
        </a:lnSpc>
        <a:spcBef>
          <a:spcPts val="448"/>
        </a:spcBef>
        <a:spcAft>
          <a:spcPts val="0"/>
        </a:spcAft>
        <a:buClr>
          <a:srgbClr val="404040"/>
        </a:buClr>
        <a:buSzPct val="70000"/>
        <a:buFont typeface="Montserrat"/>
        <a:buChar char=" "/>
        <a:tabLst/>
        <a:defRPr sz="1800" kern="1200">
          <a:solidFill>
            <a:schemeClr val="tx1"/>
          </a:solidFill>
          <a:latin typeface="+mn-lt"/>
          <a:ea typeface="+mn-ea"/>
          <a:cs typeface="+mn-cs"/>
        </a:defRPr>
      </a:lvl6pPr>
      <a:lvl7pPr marL="2003475" marR="0" indent="-288933" algn="l" defTabSz="586017" rtl="0" eaLnBrk="1" fontAlgn="auto" latinLnBrk="0" hangingPunct="1">
        <a:lnSpc>
          <a:spcPct val="100000"/>
        </a:lnSpc>
        <a:spcBef>
          <a:spcPct val="20000"/>
        </a:spcBef>
        <a:spcAft>
          <a:spcPts val="0"/>
        </a:spcAft>
        <a:buClrTx/>
        <a:buSzPct val="70000"/>
        <a:buFont typeface="Montserrat"/>
        <a:buChar char=" "/>
        <a:tabLst/>
        <a:defRPr sz="1800" kern="1200">
          <a:solidFill>
            <a:schemeClr val="tx1"/>
          </a:solidFill>
          <a:latin typeface="+mn-lt"/>
          <a:ea typeface="+mn-ea"/>
          <a:cs typeface="+mn-cs"/>
        </a:defRPr>
      </a:lvl7pPr>
      <a:lvl8pPr marL="2286057" marR="0" indent="-282582" algn="l" defTabSz="586017" rtl="0" eaLnBrk="1" fontAlgn="auto" latinLnBrk="0" hangingPunct="1">
        <a:lnSpc>
          <a:spcPct val="100000"/>
        </a:lnSpc>
        <a:spcBef>
          <a:spcPct val="20000"/>
        </a:spcBef>
        <a:spcAft>
          <a:spcPts val="0"/>
        </a:spcAft>
        <a:buClrTx/>
        <a:buSzPct val="70000"/>
        <a:buFont typeface="Montserrat"/>
        <a:buChar char=" "/>
        <a:tabLst/>
        <a:defRPr sz="1800" kern="1200">
          <a:solidFill>
            <a:schemeClr val="tx1"/>
          </a:solidFill>
          <a:latin typeface="+mn-lt"/>
          <a:ea typeface="+mn-ea"/>
          <a:cs typeface="+mn-cs"/>
        </a:defRPr>
      </a:lvl8pPr>
      <a:lvl9pPr marL="2571815" marR="0" indent="-285758" algn="l" defTabSz="586017" rtl="0" eaLnBrk="1" fontAlgn="auto" latinLnBrk="0" hangingPunct="1">
        <a:lnSpc>
          <a:spcPct val="100000"/>
        </a:lnSpc>
        <a:spcBef>
          <a:spcPct val="20000"/>
        </a:spcBef>
        <a:spcAft>
          <a:spcPts val="0"/>
        </a:spcAft>
        <a:buClrTx/>
        <a:buSzPct val="70000"/>
        <a:buFont typeface="Montserrat"/>
        <a:buChar char=" "/>
        <a:tabLst/>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6" algn="l" defTabSz="914423" rtl="0" eaLnBrk="1" latinLnBrk="0" hangingPunct="1">
        <a:defRPr sz="1800" kern="1200">
          <a:solidFill>
            <a:schemeClr val="tx1"/>
          </a:solidFill>
          <a:latin typeface="+mn-lt"/>
          <a:ea typeface="+mn-ea"/>
          <a:cs typeface="+mn-cs"/>
        </a:defRPr>
      </a:lvl5pPr>
      <a:lvl6pPr marL="2286057"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6D795F9-FA16-4818-A4C7-40BE166CFE04}"/>
              </a:ext>
            </a:extLst>
          </p:cNvPr>
          <p:cNvSpPr>
            <a:spLocks noGrp="1"/>
          </p:cNvSpPr>
          <p:nvPr>
            <p:ph type="title"/>
          </p:nvPr>
        </p:nvSpPr>
        <p:spPr>
          <a:xfrm>
            <a:off x="838200" y="570865"/>
            <a:ext cx="10515600" cy="543832"/>
          </a:xfrm>
          <a:prstGeom prst="rect">
            <a:avLst/>
          </a:prstGeom>
        </p:spPr>
        <p:txBody>
          <a:bodyPr vert="horz" lIns="91440" tIns="45720" rIns="91440" bIns="45720" rtlCol="0" anchor="ctr">
            <a:noAutofit/>
          </a:bodyPr>
          <a:lstStyle/>
          <a:p>
            <a:r>
              <a:rPr lang="en-US" dirty="0"/>
              <a:t>Click to Add Title in Title Case</a:t>
            </a:r>
          </a:p>
        </p:txBody>
      </p:sp>
      <p:sp>
        <p:nvSpPr>
          <p:cNvPr id="5" name="Text Placeholder 4"/>
          <p:cNvSpPr>
            <a:spLocks noGrp="1"/>
          </p:cNvSpPr>
          <p:nvPr>
            <p:ph type="body" idx="1"/>
          </p:nvPr>
        </p:nvSpPr>
        <p:spPr>
          <a:xfrm>
            <a:off x="838200" y="1825625"/>
            <a:ext cx="10515600" cy="4351867"/>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68969498"/>
      </p:ext>
    </p:extLst>
  </p:cSld>
  <p:clrMap bg1="lt1" tx1="dk1" bg2="lt2" tx2="dk2" accent1="accent1" accent2="accent2" accent3="accent3" accent4="accent4" accent5="accent5" accent6="accent6" hlink="hlink" folHlink="folHlink"/>
  <p:sldLayoutIdLst>
    <p:sldLayoutId id="2147483704" r:id="rId1"/>
    <p:sldLayoutId id="2147483705" r:id="rId2"/>
    <p:sldLayoutId id="2147483706" r:id="rId3"/>
    <p:sldLayoutId id="2147483707" r:id="rId4"/>
  </p:sldLayoutIdLst>
  <p:txStyles>
    <p:titleStyle>
      <a:lvl1pPr algn="ctr" defTabSz="914423" rtl="0" eaLnBrk="1" latinLnBrk="0" hangingPunct="1">
        <a:lnSpc>
          <a:spcPct val="90000"/>
        </a:lnSpc>
        <a:spcBef>
          <a:spcPct val="0"/>
        </a:spcBef>
        <a:buNone/>
        <a:defRPr sz="3734" kern="1200" baseline="0">
          <a:solidFill>
            <a:schemeClr val="tx1"/>
          </a:solidFill>
          <a:latin typeface="+mj-lt"/>
          <a:ea typeface="+mj-ea"/>
          <a:cs typeface="+mj-cs"/>
        </a:defRPr>
      </a:lvl1pPr>
    </p:titleStyle>
    <p:bodyStyle>
      <a:lvl1pPr marL="57152" marR="0" indent="-57152" algn="l" defTabSz="586017" rtl="0" eaLnBrk="1" fontAlgn="auto" latinLnBrk="0" hangingPunct="1">
        <a:lnSpc>
          <a:spcPct val="100000"/>
        </a:lnSpc>
        <a:spcBef>
          <a:spcPts val="1800"/>
        </a:spcBef>
        <a:spcAft>
          <a:spcPts val="0"/>
        </a:spcAft>
        <a:buClrTx/>
        <a:buSzPct val="75000"/>
        <a:buFont typeface="Myriad Pro" panose="020B0503030403020204" pitchFamily="34" charset="0"/>
        <a:buChar char=" "/>
        <a:tabLst/>
        <a:defRPr sz="2000" kern="1200">
          <a:solidFill>
            <a:schemeClr val="tx1"/>
          </a:solidFill>
          <a:latin typeface="+mn-lt"/>
          <a:ea typeface="+mn-ea"/>
          <a:cs typeface="+mn-cs"/>
        </a:defRPr>
      </a:lvl1pPr>
      <a:lvl2pPr marL="586017" marR="0" indent="-288937" algn="l" defTabSz="586017" rtl="0" eaLnBrk="1" fontAlgn="auto" latinLnBrk="0" hangingPunct="1">
        <a:lnSpc>
          <a:spcPct val="100000"/>
        </a:lnSpc>
        <a:spcBef>
          <a:spcPts val="600"/>
        </a:spcBef>
        <a:spcAft>
          <a:spcPts val="0"/>
        </a:spcAft>
        <a:buClrTx/>
        <a:buSzPct val="75000"/>
        <a:buFont typeface="Lucida Grande"/>
        <a:buChar char="-"/>
        <a:tabLst/>
        <a:defRPr sz="2000" b="0" i="0" kern="1200" baseline="0">
          <a:solidFill>
            <a:schemeClr val="tx1"/>
          </a:solidFill>
          <a:latin typeface="PS TT Commons" charset="0"/>
          <a:ea typeface="PS TT Commons" charset="0"/>
          <a:cs typeface="PS TT Commons" charset="0"/>
        </a:defRPr>
      </a:lvl2pPr>
      <a:lvl3pPr marL="883097" marR="0" indent="-286905" algn="l" defTabSz="586017" rtl="0" eaLnBrk="1" fontAlgn="auto" latinLnBrk="0" hangingPunct="1">
        <a:lnSpc>
          <a:spcPct val="100000"/>
        </a:lnSpc>
        <a:spcBef>
          <a:spcPts val="600"/>
        </a:spcBef>
        <a:spcAft>
          <a:spcPts val="0"/>
        </a:spcAft>
        <a:buClrTx/>
        <a:buSzPct val="75000"/>
        <a:buFont typeface="Lucida Grande"/>
        <a:buChar char="•"/>
        <a:tabLst/>
        <a:defRPr sz="2000" b="0" i="0" kern="1200">
          <a:solidFill>
            <a:schemeClr val="tx1"/>
          </a:solidFill>
          <a:latin typeface="PS TT Commons" charset="0"/>
          <a:ea typeface="PS TT Commons" charset="0"/>
          <a:cs typeface="PS TT Commons" charset="0"/>
        </a:defRPr>
      </a:lvl3pPr>
      <a:lvl4pPr marL="1200181" marR="0" indent="-317508" algn="l" defTabSz="586017" rtl="0" eaLnBrk="1" fontAlgn="auto" latinLnBrk="0" hangingPunct="1">
        <a:lnSpc>
          <a:spcPct val="100000"/>
        </a:lnSpc>
        <a:spcBef>
          <a:spcPts val="600"/>
        </a:spcBef>
        <a:spcAft>
          <a:spcPts val="0"/>
        </a:spcAft>
        <a:buClrTx/>
        <a:buSzPct val="75000"/>
        <a:buFont typeface="Wingdings" panose="05000000000000000000" pitchFamily="2" charset="2"/>
        <a:buChar char="§"/>
        <a:tabLst/>
        <a:defRPr sz="2000" b="0" i="0" kern="1200">
          <a:solidFill>
            <a:schemeClr val="tx1"/>
          </a:solidFill>
          <a:latin typeface="PS TT Commons" charset="0"/>
          <a:ea typeface="PS TT Commons" charset="0"/>
          <a:cs typeface="PS TT Commons" charset="0"/>
        </a:defRPr>
      </a:lvl4pPr>
      <a:lvl5pPr marL="1371635" marR="0" indent="-274646" algn="l" defTabSz="586017" rtl="0" eaLnBrk="1" fontAlgn="auto" latinLnBrk="0" hangingPunct="1">
        <a:lnSpc>
          <a:spcPct val="100000"/>
        </a:lnSpc>
        <a:spcBef>
          <a:spcPts val="600"/>
        </a:spcBef>
        <a:spcAft>
          <a:spcPts val="0"/>
        </a:spcAft>
        <a:buClrTx/>
        <a:buSzPct val="75000"/>
        <a:buFont typeface="Myriad Pro Light" panose="020B0403030403020204" pitchFamily="34" charset="0"/>
        <a:buChar char="-"/>
        <a:tabLst/>
        <a:defRPr sz="2000" b="0" i="0" kern="1200">
          <a:solidFill>
            <a:schemeClr val="tx1"/>
          </a:solidFill>
          <a:latin typeface="PS TT Commons" charset="0"/>
          <a:ea typeface="PS TT Commons" charset="0"/>
          <a:cs typeface="PS TT Commons" charset="0"/>
        </a:defRPr>
      </a:lvl5pPr>
      <a:lvl6pPr marL="1719306" marR="0" indent="-292108" algn="l" defTabSz="586017" rtl="0" eaLnBrk="1" fontAlgn="auto" latinLnBrk="0" hangingPunct="1">
        <a:lnSpc>
          <a:spcPct val="100000"/>
        </a:lnSpc>
        <a:spcBef>
          <a:spcPts val="448"/>
        </a:spcBef>
        <a:spcAft>
          <a:spcPts val="0"/>
        </a:spcAft>
        <a:buClr>
          <a:srgbClr val="404040"/>
        </a:buClr>
        <a:buSzPct val="70000"/>
        <a:buFont typeface="Montserrat"/>
        <a:buChar char=" "/>
        <a:tabLst/>
        <a:defRPr sz="1800" kern="1200">
          <a:solidFill>
            <a:schemeClr val="tx1"/>
          </a:solidFill>
          <a:latin typeface="+mn-lt"/>
          <a:ea typeface="+mn-ea"/>
          <a:cs typeface="+mn-cs"/>
        </a:defRPr>
      </a:lvl6pPr>
      <a:lvl7pPr marL="2003475" marR="0" indent="-288933" algn="l" defTabSz="586017" rtl="0" eaLnBrk="1" fontAlgn="auto" latinLnBrk="0" hangingPunct="1">
        <a:lnSpc>
          <a:spcPct val="100000"/>
        </a:lnSpc>
        <a:spcBef>
          <a:spcPct val="20000"/>
        </a:spcBef>
        <a:spcAft>
          <a:spcPts val="0"/>
        </a:spcAft>
        <a:buClrTx/>
        <a:buSzPct val="70000"/>
        <a:buFont typeface="Montserrat"/>
        <a:buChar char=" "/>
        <a:tabLst/>
        <a:defRPr sz="1800" kern="1200">
          <a:solidFill>
            <a:schemeClr val="tx1"/>
          </a:solidFill>
          <a:latin typeface="+mn-lt"/>
          <a:ea typeface="+mn-ea"/>
          <a:cs typeface="+mn-cs"/>
        </a:defRPr>
      </a:lvl7pPr>
      <a:lvl8pPr marL="2286057" marR="0" indent="-282582" algn="l" defTabSz="586017" rtl="0" eaLnBrk="1" fontAlgn="auto" latinLnBrk="0" hangingPunct="1">
        <a:lnSpc>
          <a:spcPct val="100000"/>
        </a:lnSpc>
        <a:spcBef>
          <a:spcPct val="20000"/>
        </a:spcBef>
        <a:spcAft>
          <a:spcPts val="0"/>
        </a:spcAft>
        <a:buClrTx/>
        <a:buSzPct val="70000"/>
        <a:buFont typeface="Montserrat"/>
        <a:buChar char=" "/>
        <a:tabLst/>
        <a:defRPr sz="1800" kern="1200">
          <a:solidFill>
            <a:schemeClr val="tx1"/>
          </a:solidFill>
          <a:latin typeface="+mn-lt"/>
          <a:ea typeface="+mn-ea"/>
          <a:cs typeface="+mn-cs"/>
        </a:defRPr>
      </a:lvl8pPr>
      <a:lvl9pPr marL="2571815" marR="0" indent="-285758" algn="l" defTabSz="586017" rtl="0" eaLnBrk="1" fontAlgn="auto" latinLnBrk="0" hangingPunct="1">
        <a:lnSpc>
          <a:spcPct val="100000"/>
        </a:lnSpc>
        <a:spcBef>
          <a:spcPct val="20000"/>
        </a:spcBef>
        <a:spcAft>
          <a:spcPts val="0"/>
        </a:spcAft>
        <a:buClrTx/>
        <a:buSzPct val="70000"/>
        <a:buFont typeface="Montserrat"/>
        <a:buChar char=" "/>
        <a:tabLst/>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6" algn="l" defTabSz="914423" rtl="0" eaLnBrk="1" latinLnBrk="0" hangingPunct="1">
        <a:defRPr sz="1800" kern="1200">
          <a:solidFill>
            <a:schemeClr val="tx1"/>
          </a:solidFill>
          <a:latin typeface="+mn-lt"/>
          <a:ea typeface="+mn-ea"/>
          <a:cs typeface="+mn-cs"/>
        </a:defRPr>
      </a:lvl5pPr>
      <a:lvl6pPr marL="2286057"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4.jpeg"/><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image" Target="../media/image13.png"/><Relationship Id="rId5" Type="http://schemas.openxmlformats.org/officeDocument/2006/relationships/image" Target="../media/image10.png"/><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1.png"/><Relationship Id="rId7"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6.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11.png"/><Relationship Id="rId7"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6.xml"/><Relationship Id="rId6" Type="http://schemas.openxmlformats.org/officeDocument/2006/relationships/image" Target="../media/image10.png"/><Relationship Id="rId5" Type="http://schemas.openxmlformats.org/officeDocument/2006/relationships/image" Target="../media/image18.png"/><Relationship Id="rId4" Type="http://schemas.openxmlformats.org/officeDocument/2006/relationships/image" Target="../media/image12.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1.png"/><Relationship Id="rId7"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image" Target="../media/image23.jpeg"/><Relationship Id="rId5" Type="http://schemas.openxmlformats.org/officeDocument/2006/relationships/image" Target="../media/image22.png"/><Relationship Id="rId4" Type="http://schemas.openxmlformats.org/officeDocument/2006/relationships/image" Target="../media/image13.png"/></Relationships>
</file>

<file path=ppt/slides/_rels/slide22.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1.png"/><Relationship Id="rId7"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3.xml"/><Relationship Id="rId6" Type="http://schemas.openxmlformats.org/officeDocument/2006/relationships/image" Target="../media/image23.jpeg"/><Relationship Id="rId5" Type="http://schemas.openxmlformats.org/officeDocument/2006/relationships/image" Target="../media/image22.png"/><Relationship Id="rId4" Type="http://schemas.openxmlformats.org/officeDocument/2006/relationships/image" Target="../media/image13.png"/></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21.png"/><Relationship Id="rId2" Type="http://schemas.openxmlformats.org/officeDocument/2006/relationships/notesSlide" Target="../notesSlides/notesSlide25.xml"/><Relationship Id="rId1" Type="http://schemas.openxmlformats.org/officeDocument/2006/relationships/slideLayout" Target="../slideLayouts/slideLayout6.xml"/><Relationship Id="rId6" Type="http://schemas.openxmlformats.org/officeDocument/2006/relationships/image" Target="../media/image20.png"/><Relationship Id="rId5" Type="http://schemas.openxmlformats.org/officeDocument/2006/relationships/image" Target="../media/image15.png"/><Relationship Id="rId4" Type="http://schemas.openxmlformats.org/officeDocument/2006/relationships/image" Target="../media/image12.png"/></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6.xml"/><Relationship Id="rId1" Type="http://schemas.openxmlformats.org/officeDocument/2006/relationships/slideLayout" Target="../slideLayouts/slideLayout3.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jpe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jp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9900"/>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4B8B034-8D06-44F7-92EA-6E1CB43E957F}"/>
              </a:ext>
            </a:extLst>
          </p:cNvPr>
          <p:cNvSpPr/>
          <p:nvPr/>
        </p:nvSpPr>
        <p:spPr>
          <a:xfrm>
            <a:off x="233133" y="247261"/>
            <a:ext cx="11725734" cy="6363478"/>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7" name="Title 2">
            <a:extLst>
              <a:ext uri="{FF2B5EF4-FFF2-40B4-BE49-F238E27FC236}">
                <a16:creationId xmlns:a16="http://schemas.microsoft.com/office/drawing/2014/main" id="{6AD58431-84C2-48EB-B400-3BE5A01E6F6B}"/>
              </a:ext>
            </a:extLst>
          </p:cNvPr>
          <p:cNvSpPr txBox="1">
            <a:spLocks/>
          </p:cNvSpPr>
          <p:nvPr/>
        </p:nvSpPr>
        <p:spPr>
          <a:xfrm>
            <a:off x="514286" y="573752"/>
            <a:ext cx="11082345" cy="3720021"/>
          </a:xfrm>
          <a:prstGeom prst="rect">
            <a:avLst/>
          </a:prstGeom>
          <a:noFill/>
        </p:spPr>
        <p:txBody>
          <a:bodyPr vert="horz" lIns="91440" tIns="45720" rIns="91440" bIns="45720" rtlCol="0" anchor="ctr">
            <a:noAutofit/>
          </a:bodyPr>
          <a:lstStyle>
            <a:lvl1pPr algn="l" defTabSz="914400" rtl="0" eaLnBrk="1" latinLnBrk="0" hangingPunct="1">
              <a:lnSpc>
                <a:spcPct val="100000"/>
              </a:lnSpc>
              <a:spcBef>
                <a:spcPct val="0"/>
              </a:spcBef>
              <a:buNone/>
              <a:defRPr lang="en-US" sz="3200" b="0" kern="1200" cap="none" spc="0" baseline="0">
                <a:solidFill>
                  <a:schemeClr val="tx1"/>
                </a:solidFill>
                <a:effectLst/>
                <a:latin typeface="Trebuchet MS" panose="020B0603020202020204" pitchFamily="34" charset="0"/>
                <a:ea typeface="+mn-ea"/>
                <a:cs typeface="+mn-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1" i="0" u="none" strike="noStrike" kern="1200" cap="none" spc="200" normalizeH="0" baseline="0" noProof="0" dirty="0">
                <a:ln>
                  <a:noFill/>
                </a:ln>
                <a:solidFill>
                  <a:srgbClr val="FF9900"/>
                </a:solidFill>
                <a:effectLst/>
                <a:uLnTx/>
                <a:uFillTx/>
                <a:latin typeface="Trebuchet MS" panose="020B0603020202020204" pitchFamily="34" charset="0"/>
                <a:ea typeface="+mn-ea"/>
                <a:cs typeface="+mn-cs"/>
              </a:rPr>
              <a:t>AWS CERTIFIED </a:t>
            </a:r>
            <a:br>
              <a:rPr kumimoji="0" lang="en-US" sz="10800" b="1" i="0" u="none" strike="noStrike" kern="1200" cap="none" spc="200" normalizeH="0" baseline="0" noProof="0" dirty="0">
                <a:ln>
                  <a:noFill/>
                </a:ln>
                <a:solidFill>
                  <a:prstClr val="black"/>
                </a:solidFill>
                <a:effectLst/>
                <a:uLnTx/>
                <a:uFillTx/>
                <a:latin typeface="Trebuchet MS" panose="020B0603020202020204" pitchFamily="34" charset="0"/>
                <a:ea typeface="+mn-ea"/>
                <a:cs typeface="+mn-cs"/>
              </a:rPr>
            </a:br>
            <a:r>
              <a:rPr kumimoji="0" lang="en-US" sz="7600" b="1" i="0" u="none" strike="noStrike" kern="1200" cap="none" spc="-100" normalizeH="0" baseline="0" noProof="0" dirty="0">
                <a:ln>
                  <a:noFill/>
                </a:ln>
                <a:solidFill>
                  <a:prstClr val="black"/>
                </a:solidFill>
                <a:effectLst/>
                <a:uLnTx/>
                <a:uFillTx/>
                <a:latin typeface="Trebuchet MS" panose="020B0603020202020204" pitchFamily="34" charset="0"/>
                <a:ea typeface="+mn-ea"/>
                <a:cs typeface="+mn-cs"/>
              </a:rPr>
              <a:t>SOLUTIONS ARCHITECT - ASSOCIATE</a:t>
            </a:r>
          </a:p>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800" b="0" i="0" u="none" strike="noStrike" kern="1200" cap="none" spc="0" normalizeH="0" baseline="0" noProof="0" dirty="0">
              <a:ln>
                <a:noFill/>
              </a:ln>
              <a:solidFill>
                <a:prstClr val="black"/>
              </a:solidFill>
              <a:effectLst/>
              <a:uLnTx/>
              <a:uFillTx/>
              <a:latin typeface="Trebuchet MS" panose="020B0603020202020204" pitchFamily="34" charset="0"/>
              <a:ea typeface="+mn-ea"/>
              <a:cs typeface="+mn-cs"/>
            </a:endParaRPr>
          </a:p>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1050" b="0" i="0" u="none" strike="noStrike" kern="1200" cap="none" spc="0" normalizeH="0" baseline="0" noProof="0" dirty="0">
              <a:ln>
                <a:noFill/>
              </a:ln>
              <a:solidFill>
                <a:srgbClr val="FF9900"/>
              </a:solidFill>
              <a:effectLst/>
              <a:uLnTx/>
              <a:uFillTx/>
              <a:latin typeface="Trebuchet MS" panose="020B0603020202020204" pitchFamily="34" charset="0"/>
              <a:ea typeface="+mn-ea"/>
              <a:cs typeface="+mn-cs"/>
            </a:endParaRP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0" normalizeH="0" baseline="0" noProof="0" dirty="0">
                <a:ln>
                  <a:noFill/>
                </a:ln>
                <a:solidFill>
                  <a:srgbClr val="FF9900"/>
                </a:solidFill>
                <a:effectLst/>
                <a:uLnTx/>
                <a:uFillTx/>
                <a:latin typeface="Trebuchet MS" panose="020B0603020202020204" pitchFamily="34" charset="0"/>
                <a:ea typeface="+mn-ea"/>
                <a:cs typeface="+mn-cs"/>
              </a:rPr>
              <a:t>DNS and Network Routing</a:t>
            </a:r>
          </a:p>
        </p:txBody>
      </p:sp>
      <p:pic>
        <p:nvPicPr>
          <p:cNvPr id="5" name="Picture 4" descr="A person with red hair and glasses&#10;&#10;Description automatically generated with low confidence">
            <a:extLst>
              <a:ext uri="{FF2B5EF4-FFF2-40B4-BE49-F238E27FC236}">
                <a16:creationId xmlns:a16="http://schemas.microsoft.com/office/drawing/2014/main" id="{73E8CC66-16EE-4ABC-BCCD-8C705E27F2A9}"/>
              </a:ext>
            </a:extLst>
          </p:cNvPr>
          <p:cNvPicPr>
            <a:picLocks/>
          </p:cNvPicPr>
          <p:nvPr/>
        </p:nvPicPr>
        <p:blipFill rotWithShape="1">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l="19003" r="6260"/>
          <a:stretch/>
        </p:blipFill>
        <p:spPr>
          <a:xfrm>
            <a:off x="666340" y="4549356"/>
            <a:ext cx="1704467" cy="1705755"/>
          </a:xfrm>
          <a:prstGeom prst="ellipse">
            <a:avLst/>
          </a:prstGeom>
          <a:ln w="6350">
            <a:solidFill>
              <a:schemeClr val="bg1">
                <a:lumMod val="65000"/>
              </a:schemeClr>
            </a:solidFill>
          </a:ln>
        </p:spPr>
      </p:pic>
      <p:sp>
        <p:nvSpPr>
          <p:cNvPr id="9" name="TextBox 8">
            <a:extLst>
              <a:ext uri="{FF2B5EF4-FFF2-40B4-BE49-F238E27FC236}">
                <a16:creationId xmlns:a16="http://schemas.microsoft.com/office/drawing/2014/main" id="{CF2C38AD-68AD-4702-9A7F-BF33C4311D3C}"/>
              </a:ext>
            </a:extLst>
          </p:cNvPr>
          <p:cNvSpPr txBox="1"/>
          <p:nvPr/>
        </p:nvSpPr>
        <p:spPr>
          <a:xfrm>
            <a:off x="2568046" y="5136113"/>
            <a:ext cx="5160108" cy="89255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200" normalizeH="0" baseline="0" noProof="0" dirty="0">
                <a:ln>
                  <a:noFill/>
                </a:ln>
                <a:solidFill>
                  <a:prstClr val="black"/>
                </a:solidFill>
                <a:effectLst/>
                <a:uLnTx/>
                <a:uFillTx/>
                <a:latin typeface="Trebuchet MS" panose="020B0603020202020204"/>
                <a:ea typeface="+mn-ea"/>
                <a:cs typeface="+mn-cs"/>
              </a:rPr>
              <a:t>AMBER ISRAELSEN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50" normalizeH="0" baseline="0" noProof="0" dirty="0">
                <a:ln>
                  <a:noFill/>
                </a:ln>
                <a:solidFill>
                  <a:prstClr val="black"/>
                </a:solidFill>
                <a:effectLst/>
                <a:uLnTx/>
                <a:uFillTx/>
                <a:latin typeface="Trebuchet MS" panose="020B0603020202020204"/>
                <a:ea typeface="+mn-ea"/>
                <a:cs typeface="+mn-cs"/>
              </a:rPr>
              <a:t>Developer | Technical Trainer</a:t>
            </a:r>
          </a:p>
        </p:txBody>
      </p:sp>
      <p:pic>
        <p:nvPicPr>
          <p:cNvPr id="20" name="Picture 19" descr="A picture containing text, tableware, plate, dishware&#10;&#10;Description automatically generated">
            <a:extLst>
              <a:ext uri="{FF2B5EF4-FFF2-40B4-BE49-F238E27FC236}">
                <a16:creationId xmlns:a16="http://schemas.microsoft.com/office/drawing/2014/main" id="{B752180E-3391-4B5B-992F-F9AC5FB8CEB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63263" y="5167713"/>
            <a:ext cx="1339660" cy="801563"/>
          </a:xfrm>
          <a:prstGeom prst="rect">
            <a:avLst/>
          </a:prstGeom>
        </p:spPr>
      </p:pic>
      <p:pic>
        <p:nvPicPr>
          <p:cNvPr id="10" name="Picture 9" descr="A blue sign with white text&#10;&#10;Description automatically generated with medium confidence">
            <a:extLst>
              <a:ext uri="{FF2B5EF4-FFF2-40B4-BE49-F238E27FC236}">
                <a16:creationId xmlns:a16="http://schemas.microsoft.com/office/drawing/2014/main" id="{4FE99420-6A70-4102-DDC0-68AD320E8192}"/>
              </a:ext>
            </a:extLst>
          </p:cNvPr>
          <p:cNvPicPr>
            <a:picLocks noChangeAspect="1"/>
          </p:cNvPicPr>
          <p:nvPr/>
        </p:nvPicPr>
        <p:blipFill rotWithShape="1">
          <a:blip r:embed="rId6">
            <a:extLst>
              <a:ext uri="{28A0092B-C50C-407E-A947-70E740481C1C}">
                <a14:useLocalDpi xmlns:a14="http://schemas.microsoft.com/office/drawing/2010/main" val="0"/>
              </a:ext>
            </a:extLst>
          </a:blip>
          <a:srcRect l="25313" r="23829"/>
          <a:stretch/>
        </p:blipFill>
        <p:spPr>
          <a:xfrm>
            <a:off x="10313102" y="4907506"/>
            <a:ext cx="1283529" cy="1321975"/>
          </a:xfrm>
          <a:prstGeom prst="rect">
            <a:avLst/>
          </a:prstGeom>
        </p:spPr>
      </p:pic>
    </p:spTree>
    <p:extLst>
      <p:ext uri="{BB962C8B-B14F-4D97-AF65-F5344CB8AC3E}">
        <p14:creationId xmlns:p14="http://schemas.microsoft.com/office/powerpoint/2010/main" val="12321068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C2733-32AF-4B14-9D97-6842C2DE05BA}"/>
              </a:ext>
            </a:extLst>
          </p:cNvPr>
          <p:cNvSpPr>
            <a:spLocks noGrp="1"/>
          </p:cNvSpPr>
          <p:nvPr>
            <p:ph type="title"/>
          </p:nvPr>
        </p:nvSpPr>
        <p:spPr/>
        <p:txBody>
          <a:bodyPr/>
          <a:lstStyle/>
          <a:p>
            <a:r>
              <a:rPr lang="en-US" dirty="0"/>
              <a:t>Common DNS Record Types</a:t>
            </a:r>
          </a:p>
        </p:txBody>
      </p:sp>
      <p:sp>
        <p:nvSpPr>
          <p:cNvPr id="8" name="TextBox 7">
            <a:extLst>
              <a:ext uri="{FF2B5EF4-FFF2-40B4-BE49-F238E27FC236}">
                <a16:creationId xmlns:a16="http://schemas.microsoft.com/office/drawing/2014/main" id="{7C58A7FE-04D5-8297-39A4-D4938E4968A9}"/>
              </a:ext>
            </a:extLst>
          </p:cNvPr>
          <p:cNvSpPr txBox="1"/>
          <p:nvPr/>
        </p:nvSpPr>
        <p:spPr>
          <a:xfrm>
            <a:off x="1216269" y="1195262"/>
            <a:ext cx="9759461" cy="425885"/>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lang="en-US" sz="2800" dirty="0">
                <a:solidFill>
                  <a:srgbClr val="FF9900"/>
                </a:solidFill>
                <a:latin typeface="+mj-lt"/>
                <a:ea typeface="PS TT Commons" charset="0"/>
                <a:cs typeface="PS TT Commons" charset="0"/>
              </a:rPr>
              <a:t>Used for mapping host names and IP records in DNS</a:t>
            </a:r>
            <a:endParaRPr kumimoji="0" lang="en-US" sz="2800" b="0" i="0" u="none" strike="noStrike" kern="1200" cap="none" spc="0" normalizeH="0" baseline="0" noProof="0" dirty="0">
              <a:ln>
                <a:noFill/>
              </a:ln>
              <a:solidFill>
                <a:srgbClr val="FF9900"/>
              </a:solidFill>
              <a:effectLst/>
              <a:uLnTx/>
              <a:uFillTx/>
              <a:latin typeface="+mj-lt"/>
              <a:ea typeface="PS TT Commons" charset="0"/>
              <a:cs typeface="PS TT Commons" charset="0"/>
            </a:endParaRPr>
          </a:p>
        </p:txBody>
      </p:sp>
      <p:graphicFrame>
        <p:nvGraphicFramePr>
          <p:cNvPr id="6" name="Table 3">
            <a:extLst>
              <a:ext uri="{FF2B5EF4-FFF2-40B4-BE49-F238E27FC236}">
                <a16:creationId xmlns:a16="http://schemas.microsoft.com/office/drawing/2014/main" id="{F0B56B98-16C4-88CE-8AB7-2F16C780AF28}"/>
              </a:ext>
            </a:extLst>
          </p:cNvPr>
          <p:cNvGraphicFramePr>
            <a:graphicFrameLocks noGrp="1"/>
          </p:cNvGraphicFramePr>
          <p:nvPr>
            <p:extLst>
              <p:ext uri="{D42A27DB-BD31-4B8C-83A1-F6EECF244321}">
                <p14:modId xmlns:p14="http://schemas.microsoft.com/office/powerpoint/2010/main" val="4244422455"/>
              </p:ext>
            </p:extLst>
          </p:nvPr>
        </p:nvGraphicFramePr>
        <p:xfrm>
          <a:off x="434863" y="1659906"/>
          <a:ext cx="11465208" cy="4986997"/>
        </p:xfrm>
        <a:graphic>
          <a:graphicData uri="http://schemas.openxmlformats.org/drawingml/2006/table">
            <a:tbl>
              <a:tblPr firstRow="1" firstCol="1" bandRow="1">
                <a:tableStyleId>{073A0DAA-6AF3-43AB-8588-CEC1D06C72B9}</a:tableStyleId>
              </a:tblPr>
              <a:tblGrid>
                <a:gridCol w="1828496">
                  <a:extLst>
                    <a:ext uri="{9D8B030D-6E8A-4147-A177-3AD203B41FA5}">
                      <a16:colId xmlns:a16="http://schemas.microsoft.com/office/drawing/2014/main" val="292939973"/>
                    </a:ext>
                  </a:extLst>
                </a:gridCol>
                <a:gridCol w="3126184">
                  <a:extLst>
                    <a:ext uri="{9D8B030D-6E8A-4147-A177-3AD203B41FA5}">
                      <a16:colId xmlns:a16="http://schemas.microsoft.com/office/drawing/2014/main" val="157135218"/>
                    </a:ext>
                  </a:extLst>
                </a:gridCol>
                <a:gridCol w="6510528">
                  <a:extLst>
                    <a:ext uri="{9D8B030D-6E8A-4147-A177-3AD203B41FA5}">
                      <a16:colId xmlns:a16="http://schemas.microsoft.com/office/drawing/2014/main" val="2922614299"/>
                    </a:ext>
                  </a:extLst>
                </a:gridCol>
              </a:tblGrid>
              <a:tr h="567397">
                <a:tc>
                  <a:txBody>
                    <a:bodyPr/>
                    <a:lstStyle/>
                    <a:p>
                      <a:r>
                        <a:rPr lang="en-US" sz="2800" dirty="0"/>
                        <a:t>TYPE</a:t>
                      </a:r>
                    </a:p>
                  </a:txBody>
                  <a:tcPr/>
                </a:tc>
                <a:tc>
                  <a:txBody>
                    <a:bodyPr/>
                    <a:lstStyle/>
                    <a:p>
                      <a:r>
                        <a:rPr lang="en-US" sz="2800" dirty="0"/>
                        <a:t>FUNCTION</a:t>
                      </a:r>
                    </a:p>
                  </a:txBody>
                  <a:tcPr/>
                </a:tc>
                <a:tc>
                  <a:txBody>
                    <a:bodyPr/>
                    <a:lstStyle/>
                    <a:p>
                      <a:r>
                        <a:rPr lang="en-US" sz="2800" dirty="0"/>
                        <a:t>EXAMPLE</a:t>
                      </a:r>
                    </a:p>
                  </a:txBody>
                  <a:tcPr/>
                </a:tc>
                <a:extLst>
                  <a:ext uri="{0D108BD9-81ED-4DB2-BD59-A6C34878D82A}">
                    <a16:rowId xmlns:a16="http://schemas.microsoft.com/office/drawing/2014/main" val="3440896434"/>
                  </a:ext>
                </a:extLst>
              </a:tr>
              <a:tr h="567397">
                <a:tc>
                  <a:txBody>
                    <a:bodyPr/>
                    <a:lstStyle/>
                    <a:p>
                      <a:r>
                        <a:rPr lang="en-US" sz="2400" dirty="0"/>
                        <a:t>A RECORD</a:t>
                      </a:r>
                    </a:p>
                  </a:txBody>
                  <a:tcPr anchor="ctr"/>
                </a:tc>
                <a:tc>
                  <a:txBody>
                    <a:bodyPr/>
                    <a:lstStyle/>
                    <a:p>
                      <a:r>
                        <a:rPr lang="en-US" sz="2000" dirty="0"/>
                        <a:t>Points a host name to a specific (IPv4) IP address</a:t>
                      </a:r>
                    </a:p>
                  </a:txBody>
                  <a:tcPr anchor="ctr"/>
                </a:tc>
                <a:tc>
                  <a:txBody>
                    <a:bodyPr/>
                    <a:lstStyle/>
                    <a:p>
                      <a:r>
                        <a:rPr lang="en-US" sz="2000" dirty="0"/>
                        <a:t>aws.amazon.com</a:t>
                      </a:r>
                      <a:r>
                        <a:rPr lang="en-US" sz="2000" dirty="0">
                          <a:sym typeface="Wingdings" panose="05000000000000000000" pitchFamily="2" charset="2"/>
                        </a:rPr>
                        <a:t>205.251.242.103</a:t>
                      </a:r>
                      <a:endParaRPr lang="en-US" sz="2000" dirty="0"/>
                    </a:p>
                  </a:txBody>
                  <a:tcPr anchor="ctr"/>
                </a:tc>
                <a:extLst>
                  <a:ext uri="{0D108BD9-81ED-4DB2-BD59-A6C34878D82A}">
                    <a16:rowId xmlns:a16="http://schemas.microsoft.com/office/drawing/2014/main" val="2013947591"/>
                  </a:ext>
                </a:extLst>
              </a:tr>
              <a:tr h="567397">
                <a:tc>
                  <a:txBody>
                    <a:bodyPr/>
                    <a:lstStyle/>
                    <a:p>
                      <a:r>
                        <a:rPr lang="en-US" sz="2400" dirty="0" err="1"/>
                        <a:t>CNAME</a:t>
                      </a:r>
                      <a:r>
                        <a:rPr lang="en-US" sz="2400" dirty="0"/>
                        <a:t> RECORD</a:t>
                      </a:r>
                    </a:p>
                  </a:txBody>
                  <a:tcPr anchor="ctr"/>
                </a:tc>
                <a:tc>
                  <a:txBody>
                    <a:bodyPr/>
                    <a:lstStyle/>
                    <a:p>
                      <a:r>
                        <a:rPr lang="en-US" sz="2000" dirty="0"/>
                        <a:t>Points a host name to another name or A Record</a:t>
                      </a:r>
                    </a:p>
                    <a:p>
                      <a:endParaRPr lang="en-US" sz="1400" dirty="0"/>
                    </a:p>
                    <a:p>
                      <a:r>
                        <a:rPr lang="en-US" sz="1400" dirty="0"/>
                        <a:t>Only works on </a:t>
                      </a:r>
                      <a:br>
                        <a:rPr lang="en-US" sz="1400" dirty="0"/>
                      </a:br>
                      <a:r>
                        <a:rPr lang="en-US" sz="1400" dirty="0"/>
                        <a:t>non-root domains</a:t>
                      </a:r>
                      <a:br>
                        <a:rPr lang="en-US" sz="1400" dirty="0"/>
                      </a:br>
                      <a:r>
                        <a:rPr lang="en-US" sz="1400" dirty="0"/>
                        <a:t>(e.g., abc.example.com)</a:t>
                      </a:r>
                    </a:p>
                  </a:txBody>
                  <a:tcPr anchor="ctr"/>
                </a:tc>
                <a:tc>
                  <a:txBody>
                    <a:bodyPr/>
                    <a:lstStyle/>
                    <a:p>
                      <a:r>
                        <a:rPr lang="en-US" sz="2000" dirty="0"/>
                        <a:t>amznwebsvcs.mywebsite.com</a:t>
                      </a:r>
                      <a:r>
                        <a:rPr lang="en-US" sz="2000" dirty="0">
                          <a:sym typeface="Wingdings" panose="05000000000000000000" pitchFamily="2" charset="2"/>
                        </a:rPr>
                        <a:t>aws.amazon.com</a:t>
                      </a:r>
                      <a:endParaRPr lang="en-US" sz="2000" dirty="0"/>
                    </a:p>
                  </a:txBody>
                  <a:tcPr anchor="ctr"/>
                </a:tc>
                <a:extLst>
                  <a:ext uri="{0D108BD9-81ED-4DB2-BD59-A6C34878D82A}">
                    <a16:rowId xmlns:a16="http://schemas.microsoft.com/office/drawing/2014/main" val="3023438571"/>
                  </a:ext>
                </a:extLst>
              </a:tr>
              <a:tr h="567397">
                <a:tc>
                  <a:txBody>
                    <a:bodyPr/>
                    <a:lstStyle/>
                    <a:p>
                      <a:r>
                        <a:rPr lang="en-US" sz="2400" dirty="0"/>
                        <a:t>ALIAS</a:t>
                      </a:r>
                    </a:p>
                  </a:txBody>
                  <a:tcPr anchor="ctr"/>
                </a:tc>
                <a:tc>
                  <a:txBody>
                    <a:bodyPr/>
                    <a:lstStyle/>
                    <a:p>
                      <a:r>
                        <a:rPr lang="en-US" sz="2000" dirty="0"/>
                        <a:t>Specific to AWS, used in conjunction with above</a:t>
                      </a:r>
                    </a:p>
                    <a:p>
                      <a:endParaRPr lang="en-US" sz="800" dirty="0"/>
                    </a:p>
                    <a:p>
                      <a:r>
                        <a:rPr lang="en-US" sz="2000" dirty="0"/>
                        <a:t>Points a host name to </a:t>
                      </a:r>
                    </a:p>
                    <a:p>
                      <a:r>
                        <a:rPr lang="en-US" sz="2000" dirty="0"/>
                        <a:t>an AWS resource</a:t>
                      </a:r>
                    </a:p>
                    <a:p>
                      <a:endParaRPr lang="en-US" sz="2000" dirty="0"/>
                    </a:p>
                    <a:p>
                      <a:r>
                        <a:rPr lang="en-US" sz="1400" dirty="0"/>
                        <a:t>Free</a:t>
                      </a:r>
                    </a:p>
                    <a:p>
                      <a:r>
                        <a:rPr lang="en-US" sz="1400" dirty="0"/>
                        <a:t>Works on root and non-root domains</a:t>
                      </a:r>
                    </a:p>
                  </a:txBody>
                  <a:tcPr anchor="ctr"/>
                </a:tc>
                <a:tc>
                  <a:txBody>
                    <a:bodyPr/>
                    <a:lstStyle/>
                    <a:p>
                      <a:r>
                        <a:rPr lang="en-US" sz="1900" b="1" dirty="0"/>
                        <a:t>app.</a:t>
                      </a:r>
                      <a:r>
                        <a:rPr lang="en-US" sz="1900" dirty="0"/>
                        <a:t>mywebsite.com</a:t>
                      </a:r>
                      <a:r>
                        <a:rPr lang="en-US" sz="1900" dirty="0">
                          <a:sym typeface="Wingdings" panose="05000000000000000000" pitchFamily="2" charset="2"/>
                        </a:rPr>
                        <a:t>website.s3.region.amazonaws.com</a:t>
                      </a:r>
                    </a:p>
                    <a:p>
                      <a:endParaRPr lang="en-US" sz="1900" dirty="0">
                        <a:sym typeface="Wingdings" panose="05000000000000000000" pitchFamily="2" charset="2"/>
                      </a:endParaRPr>
                    </a:p>
                    <a:p>
                      <a:pPr algn="ctr"/>
                      <a:r>
                        <a:rPr lang="en-US" sz="1900" dirty="0">
                          <a:sym typeface="Wingdings" panose="05000000000000000000" pitchFamily="2" charset="2"/>
                        </a:rPr>
                        <a:t>- or -</a:t>
                      </a:r>
                    </a:p>
                    <a:p>
                      <a:pPr marL="0" marR="0" lvl="0" indent="0" algn="l" defTabSz="914423" rtl="0" eaLnBrk="1" fontAlgn="auto" latinLnBrk="0" hangingPunct="1">
                        <a:lnSpc>
                          <a:spcPct val="100000"/>
                        </a:lnSpc>
                        <a:spcBef>
                          <a:spcPts val="0"/>
                        </a:spcBef>
                        <a:spcAft>
                          <a:spcPts val="0"/>
                        </a:spcAft>
                        <a:buClrTx/>
                        <a:buSzTx/>
                        <a:buFontTx/>
                        <a:buNone/>
                        <a:tabLst/>
                        <a:defRPr/>
                      </a:pPr>
                      <a:endParaRPr lang="en-US" sz="1900" dirty="0"/>
                    </a:p>
                    <a:p>
                      <a:pPr marL="0" marR="0" lvl="0" indent="0" algn="l" defTabSz="914423" rtl="0" eaLnBrk="1" fontAlgn="auto" latinLnBrk="0" hangingPunct="1">
                        <a:lnSpc>
                          <a:spcPct val="100000"/>
                        </a:lnSpc>
                        <a:spcBef>
                          <a:spcPts val="0"/>
                        </a:spcBef>
                        <a:spcAft>
                          <a:spcPts val="0"/>
                        </a:spcAft>
                        <a:buClrTx/>
                        <a:buSzTx/>
                        <a:buFontTx/>
                        <a:buNone/>
                        <a:tabLst/>
                        <a:defRPr/>
                      </a:pPr>
                      <a:r>
                        <a:rPr lang="en-US" sz="1900" dirty="0">
                          <a:solidFill>
                            <a:srgbClr val="CECECE"/>
                          </a:solidFill>
                        </a:rPr>
                        <a:t>app.</a:t>
                      </a:r>
                      <a:r>
                        <a:rPr lang="en-US" sz="1900" dirty="0"/>
                        <a:t>mywebsite.com</a:t>
                      </a:r>
                      <a:r>
                        <a:rPr lang="en-US" sz="1900" dirty="0">
                          <a:sym typeface="Wingdings" panose="05000000000000000000" pitchFamily="2" charset="2"/>
                        </a:rPr>
                        <a:t>website.s3.region.amazonaws.com</a:t>
                      </a:r>
                      <a:endParaRPr lang="en-US" sz="1900" dirty="0"/>
                    </a:p>
                  </a:txBody>
                  <a:tcPr anchor="ctr"/>
                </a:tc>
                <a:extLst>
                  <a:ext uri="{0D108BD9-81ED-4DB2-BD59-A6C34878D82A}">
                    <a16:rowId xmlns:a16="http://schemas.microsoft.com/office/drawing/2014/main" val="798748446"/>
                  </a:ext>
                </a:extLst>
              </a:tr>
            </a:tbl>
          </a:graphicData>
        </a:graphic>
      </p:graphicFrame>
      <p:sp>
        <p:nvSpPr>
          <p:cNvPr id="9" name="Rectangle 8">
            <a:extLst>
              <a:ext uri="{FF2B5EF4-FFF2-40B4-BE49-F238E27FC236}">
                <a16:creationId xmlns:a16="http://schemas.microsoft.com/office/drawing/2014/main" id="{D715713E-E318-981B-2280-47C273694A88}"/>
              </a:ext>
            </a:extLst>
          </p:cNvPr>
          <p:cNvSpPr/>
          <p:nvPr/>
        </p:nvSpPr>
        <p:spPr>
          <a:xfrm>
            <a:off x="416505" y="2192169"/>
            <a:ext cx="11529624" cy="756930"/>
          </a:xfrm>
          <a:prstGeom prst="rect">
            <a:avLst/>
          </a:prstGeom>
          <a:noFill/>
          <a:ln w="38100">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rebuchet MS" panose="020B0603020202020204"/>
              <a:ea typeface="+mn-ea"/>
              <a:cs typeface="+mn-cs"/>
            </a:endParaRPr>
          </a:p>
        </p:txBody>
      </p:sp>
      <p:sp>
        <p:nvSpPr>
          <p:cNvPr id="10" name="Rectangle 9">
            <a:extLst>
              <a:ext uri="{FF2B5EF4-FFF2-40B4-BE49-F238E27FC236}">
                <a16:creationId xmlns:a16="http://schemas.microsoft.com/office/drawing/2014/main" id="{45C87490-473D-21D5-D2D9-767866FDA7A4}"/>
              </a:ext>
            </a:extLst>
          </p:cNvPr>
          <p:cNvSpPr/>
          <p:nvPr/>
        </p:nvSpPr>
        <p:spPr>
          <a:xfrm>
            <a:off x="416505" y="2920125"/>
            <a:ext cx="11529624" cy="1607172"/>
          </a:xfrm>
          <a:prstGeom prst="rect">
            <a:avLst/>
          </a:prstGeom>
          <a:noFill/>
          <a:ln w="38100">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rebuchet MS" panose="020B0603020202020204"/>
              <a:ea typeface="+mn-ea"/>
              <a:cs typeface="+mn-cs"/>
            </a:endParaRPr>
          </a:p>
        </p:txBody>
      </p:sp>
      <p:sp>
        <p:nvSpPr>
          <p:cNvPr id="11" name="Rectangle 10">
            <a:extLst>
              <a:ext uri="{FF2B5EF4-FFF2-40B4-BE49-F238E27FC236}">
                <a16:creationId xmlns:a16="http://schemas.microsoft.com/office/drawing/2014/main" id="{12351D7E-B623-4216-3829-0CA455BD9FED}"/>
              </a:ext>
            </a:extLst>
          </p:cNvPr>
          <p:cNvSpPr/>
          <p:nvPr/>
        </p:nvSpPr>
        <p:spPr>
          <a:xfrm>
            <a:off x="416504" y="4501823"/>
            <a:ext cx="11529624" cy="2145080"/>
          </a:xfrm>
          <a:prstGeom prst="rect">
            <a:avLst/>
          </a:prstGeom>
          <a:noFill/>
          <a:ln w="38100">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2158971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xit" presetSubtype="0" fill="hold" grpId="1" nodeType="clickEffect">
                                  <p:stCondLst>
                                    <p:cond delay="0"/>
                                  </p:stCondLst>
                                  <p:childTnLst>
                                    <p:animEffect transition="out" filter="fade">
                                      <p:cBhvr>
                                        <p:cTn id="10" dur="500"/>
                                        <p:tgtEl>
                                          <p:spTgt spid="9"/>
                                        </p:tgtEl>
                                      </p:cBhvr>
                                    </p:animEffect>
                                    <p:set>
                                      <p:cBhvr>
                                        <p:cTn id="11" dur="1" fill="hold">
                                          <p:stCondLst>
                                            <p:cond delay="499"/>
                                          </p:stCondLst>
                                        </p:cTn>
                                        <p:tgtEl>
                                          <p:spTgt spid="9"/>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0"/>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grpId="1" nodeType="clickEffect">
                                  <p:stCondLst>
                                    <p:cond delay="0"/>
                                  </p:stCondLst>
                                  <p:childTnLst>
                                    <p:animEffect transition="out" filter="fade">
                                      <p:cBhvr>
                                        <p:cTn id="19" dur="500"/>
                                        <p:tgtEl>
                                          <p:spTgt spid="10"/>
                                        </p:tgtEl>
                                      </p:cBhvr>
                                    </p:animEffect>
                                    <p:set>
                                      <p:cBhvr>
                                        <p:cTn id="20" dur="1" fill="hold">
                                          <p:stCondLst>
                                            <p:cond delay="499"/>
                                          </p:stCondLst>
                                        </p:cTn>
                                        <p:tgtEl>
                                          <p:spTgt spid="10"/>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0" presetClass="exit" presetSubtype="0" fill="hold" grpId="1" nodeType="clickEffect">
                                  <p:stCondLst>
                                    <p:cond delay="0"/>
                                  </p:stCondLst>
                                  <p:childTnLst>
                                    <p:animEffect transition="out" filter="fade">
                                      <p:cBhvr>
                                        <p:cTn id="28" dur="500"/>
                                        <p:tgtEl>
                                          <p:spTgt spid="11"/>
                                        </p:tgtEl>
                                      </p:cBhvr>
                                    </p:animEffect>
                                    <p:set>
                                      <p:cBhvr>
                                        <p:cTn id="29" dur="1" fill="hold">
                                          <p:stCondLst>
                                            <p:cond delay="49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10" grpId="0" animBg="1"/>
      <p:bldP spid="10" grpId="1" animBg="1"/>
      <p:bldP spid="11" grpId="0" animBg="1"/>
      <p:bldP spid="11" grpId="1"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C419AE-24B6-C9F4-04D5-D2B7E84BEEDB}"/>
              </a:ext>
            </a:extLst>
          </p:cNvPr>
          <p:cNvSpPr>
            <a:spLocks noGrp="1"/>
          </p:cNvSpPr>
          <p:nvPr>
            <p:ph type="body" sz="quarter" idx="10"/>
          </p:nvPr>
        </p:nvSpPr>
        <p:spPr/>
        <p:txBody>
          <a:bodyPr/>
          <a:lstStyle/>
          <a:p>
            <a:r>
              <a:rPr lang="en-US" dirty="0"/>
              <a:t>Elastic load balancers</a:t>
            </a:r>
          </a:p>
          <a:p>
            <a:r>
              <a:rPr lang="en-US" dirty="0"/>
              <a:t>API Gateway</a:t>
            </a:r>
          </a:p>
          <a:p>
            <a:r>
              <a:rPr lang="en-US" dirty="0"/>
              <a:t>CloudFront distributions</a:t>
            </a:r>
          </a:p>
          <a:p>
            <a:r>
              <a:rPr lang="en-US" dirty="0"/>
              <a:t>S3 static websites</a:t>
            </a:r>
          </a:p>
          <a:p>
            <a:r>
              <a:rPr lang="en-US" dirty="0" err="1"/>
              <a:t>VPC</a:t>
            </a:r>
            <a:r>
              <a:rPr lang="en-US" dirty="0"/>
              <a:t> interface endpoints</a:t>
            </a:r>
          </a:p>
          <a:p>
            <a:r>
              <a:rPr lang="en-US" dirty="0"/>
              <a:t>AWS Global Accelerator</a:t>
            </a:r>
          </a:p>
          <a:p>
            <a:r>
              <a:rPr lang="en-US" dirty="0"/>
              <a:t>Elastic Beanstalk environments</a:t>
            </a:r>
          </a:p>
          <a:p>
            <a:endParaRPr lang="en-US" dirty="0"/>
          </a:p>
          <a:p>
            <a:r>
              <a:rPr lang="en-US" b="1" dirty="0"/>
              <a:t>CANNOT </a:t>
            </a:r>
            <a:r>
              <a:rPr lang="en-US" dirty="0"/>
              <a:t>point to a DNS name of an EC2 instance</a:t>
            </a:r>
          </a:p>
        </p:txBody>
      </p:sp>
      <p:sp>
        <p:nvSpPr>
          <p:cNvPr id="4" name="Content Placeholder 3">
            <a:extLst>
              <a:ext uri="{FF2B5EF4-FFF2-40B4-BE49-F238E27FC236}">
                <a16:creationId xmlns:a16="http://schemas.microsoft.com/office/drawing/2014/main" id="{304D0710-48FB-5968-2CF7-CBB3817A832E}"/>
              </a:ext>
            </a:extLst>
          </p:cNvPr>
          <p:cNvSpPr>
            <a:spLocks noGrp="1"/>
          </p:cNvSpPr>
          <p:nvPr>
            <p:ph sz="quarter" idx="14"/>
          </p:nvPr>
        </p:nvSpPr>
        <p:spPr/>
        <p:txBody>
          <a:bodyPr/>
          <a:lstStyle/>
          <a:p>
            <a:r>
              <a:rPr lang="en-US" dirty="0"/>
              <a:t>Alias Record Targets</a:t>
            </a:r>
          </a:p>
        </p:txBody>
      </p:sp>
    </p:spTree>
    <p:extLst>
      <p:ext uri="{BB962C8B-B14F-4D97-AF65-F5344CB8AC3E}">
        <p14:creationId xmlns:p14="http://schemas.microsoft.com/office/powerpoint/2010/main" val="5129952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27F50205-0C57-4EED-A91C-4D17AD56400A}"/>
              </a:ext>
            </a:extLst>
          </p:cNvPr>
          <p:cNvSpPr>
            <a:spLocks noGrp="1"/>
          </p:cNvSpPr>
          <p:nvPr>
            <p:ph type="body" sz="quarter" idx="10"/>
          </p:nvPr>
        </p:nvSpPr>
        <p:spPr/>
        <p:txBody>
          <a:bodyPr/>
          <a:lstStyle/>
          <a:p>
            <a:r>
              <a:rPr lang="en-US" sz="2800" dirty="0">
                <a:latin typeface="+mj-lt"/>
              </a:rPr>
              <a:t>Managed DNS service</a:t>
            </a:r>
          </a:p>
          <a:p>
            <a:pPr lvl="1"/>
            <a:r>
              <a:rPr lang="en-US" sz="2200" dirty="0">
                <a:latin typeface="+mj-lt"/>
              </a:rPr>
              <a:t>DNS server requests are addressed to TCP/UDP port 53</a:t>
            </a:r>
          </a:p>
          <a:p>
            <a:r>
              <a:rPr lang="en-US" sz="2800" dirty="0">
                <a:latin typeface="+mj-lt"/>
              </a:rPr>
              <a:t>Primary functions</a:t>
            </a:r>
          </a:p>
          <a:p>
            <a:pPr lvl="1"/>
            <a:r>
              <a:rPr lang="en-US" sz="2200" dirty="0">
                <a:latin typeface="+mj-lt"/>
              </a:rPr>
              <a:t>Domain name registration (mywebsite.com)</a:t>
            </a:r>
          </a:p>
          <a:p>
            <a:pPr lvl="1"/>
            <a:r>
              <a:rPr lang="en-US" sz="2200" dirty="0">
                <a:latin typeface="+mj-lt"/>
              </a:rPr>
              <a:t>DNS routing</a:t>
            </a:r>
          </a:p>
          <a:p>
            <a:pPr lvl="1"/>
            <a:r>
              <a:rPr lang="en-US" sz="2200" dirty="0">
                <a:latin typeface="+mj-lt"/>
              </a:rPr>
              <a:t>Health checking</a:t>
            </a:r>
          </a:p>
        </p:txBody>
      </p:sp>
      <p:sp>
        <p:nvSpPr>
          <p:cNvPr id="5" name="Content Placeholder 4">
            <a:extLst>
              <a:ext uri="{FF2B5EF4-FFF2-40B4-BE49-F238E27FC236}">
                <a16:creationId xmlns:a16="http://schemas.microsoft.com/office/drawing/2014/main" id="{834D1C0F-E25E-4144-906B-0AEAA4FB89C0}"/>
              </a:ext>
            </a:extLst>
          </p:cNvPr>
          <p:cNvSpPr>
            <a:spLocks noGrp="1"/>
          </p:cNvSpPr>
          <p:nvPr>
            <p:ph sz="quarter" idx="14"/>
          </p:nvPr>
        </p:nvSpPr>
        <p:spPr/>
        <p:txBody>
          <a:bodyPr/>
          <a:lstStyle/>
          <a:p>
            <a:r>
              <a:rPr lang="en-US" dirty="0"/>
              <a:t>Amazon </a:t>
            </a:r>
            <a:br>
              <a:rPr lang="en-US" dirty="0"/>
            </a:br>
            <a:r>
              <a:rPr lang="en-US" dirty="0"/>
              <a:t>Route 53</a:t>
            </a:r>
          </a:p>
        </p:txBody>
      </p:sp>
      <p:pic>
        <p:nvPicPr>
          <p:cNvPr id="6" name="Graphic 21">
            <a:extLst>
              <a:ext uri="{FF2B5EF4-FFF2-40B4-BE49-F238E27FC236}">
                <a16:creationId xmlns:a16="http://schemas.microsoft.com/office/drawing/2014/main" id="{C59226CB-EDB7-4836-B59C-34684C8293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93745" y="207422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88129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94BC7E-622C-41DA-9180-D84D185E3A6C}"/>
              </a:ext>
            </a:extLst>
          </p:cNvPr>
          <p:cNvSpPr>
            <a:spLocks noGrp="1"/>
          </p:cNvSpPr>
          <p:nvPr>
            <p:ph type="title"/>
          </p:nvPr>
        </p:nvSpPr>
        <p:spPr/>
        <p:txBody>
          <a:bodyPr/>
          <a:lstStyle/>
          <a:p>
            <a:r>
              <a:rPr lang="en-US" dirty="0"/>
              <a:t>DNS Routing</a:t>
            </a:r>
          </a:p>
        </p:txBody>
      </p:sp>
      <p:pic>
        <p:nvPicPr>
          <p:cNvPr id="4" name="Picture 3" descr="Shape&#10;&#10;Description automatically generated with low confidence">
            <a:extLst>
              <a:ext uri="{FF2B5EF4-FFF2-40B4-BE49-F238E27FC236}">
                <a16:creationId xmlns:a16="http://schemas.microsoft.com/office/drawing/2014/main" id="{361EC54C-42AF-4878-A554-CA3A06BA0E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26064" y="2118053"/>
            <a:ext cx="1231901" cy="1231901"/>
          </a:xfrm>
          <a:prstGeom prst="rect">
            <a:avLst/>
          </a:prstGeom>
        </p:spPr>
      </p:pic>
      <p:pic>
        <p:nvPicPr>
          <p:cNvPr id="5" name="Picture 4" descr="Icon&#10;&#10;Description automatically generated">
            <a:extLst>
              <a:ext uri="{FF2B5EF4-FFF2-40B4-BE49-F238E27FC236}">
                <a16:creationId xmlns:a16="http://schemas.microsoft.com/office/drawing/2014/main" id="{84F8263D-B081-4D15-B117-6BA5DC7E309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39083" y="2404193"/>
            <a:ext cx="515127" cy="515127"/>
          </a:xfrm>
          <a:prstGeom prst="rect">
            <a:avLst/>
          </a:prstGeom>
        </p:spPr>
      </p:pic>
      <p:cxnSp>
        <p:nvCxnSpPr>
          <p:cNvPr id="7" name="Straight Arrow Connector 6">
            <a:extLst>
              <a:ext uri="{FF2B5EF4-FFF2-40B4-BE49-F238E27FC236}">
                <a16:creationId xmlns:a16="http://schemas.microsoft.com/office/drawing/2014/main" id="{7F21DE68-1166-45CE-A902-E795B94BEEA1}"/>
              </a:ext>
            </a:extLst>
          </p:cNvPr>
          <p:cNvCxnSpPr>
            <a:cxnSpLocks/>
          </p:cNvCxnSpPr>
          <p:nvPr/>
        </p:nvCxnSpPr>
        <p:spPr>
          <a:xfrm>
            <a:off x="4372672" y="2549688"/>
            <a:ext cx="2963015" cy="7262"/>
          </a:xfrm>
          <a:prstGeom prst="straightConnector1">
            <a:avLst/>
          </a:prstGeom>
          <a:ln w="28575">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E65D9EC4-DCFB-42A8-B31F-0928E3A26A1A}"/>
              </a:ext>
            </a:extLst>
          </p:cNvPr>
          <p:cNvSpPr txBox="1"/>
          <p:nvPr/>
        </p:nvSpPr>
        <p:spPr>
          <a:xfrm>
            <a:off x="7074009" y="5469178"/>
            <a:ext cx="1992177" cy="348343"/>
          </a:xfrm>
          <a:prstGeom prst="rect">
            <a:avLst/>
          </a:prstGeom>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6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Application Server</a:t>
            </a:r>
          </a:p>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6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12.34.56.78</a:t>
            </a:r>
          </a:p>
        </p:txBody>
      </p:sp>
      <p:pic>
        <p:nvPicPr>
          <p:cNvPr id="16" name="Graphic 21">
            <a:extLst>
              <a:ext uri="{FF2B5EF4-FFF2-40B4-BE49-F238E27FC236}">
                <a16:creationId xmlns:a16="http://schemas.microsoft.com/office/drawing/2014/main" id="{70AFC736-5CD1-4BB1-902D-1218B331919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54148" y="2197100"/>
            <a:ext cx="1231900" cy="1231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TextBox 18">
            <a:extLst>
              <a:ext uri="{FF2B5EF4-FFF2-40B4-BE49-F238E27FC236}">
                <a16:creationId xmlns:a16="http://schemas.microsoft.com/office/drawing/2014/main" id="{F9C8B8D8-13E7-45C1-B2C6-01AFEBAC0B8F}"/>
              </a:ext>
            </a:extLst>
          </p:cNvPr>
          <p:cNvSpPr txBox="1"/>
          <p:nvPr/>
        </p:nvSpPr>
        <p:spPr>
          <a:xfrm>
            <a:off x="4349156" y="2112085"/>
            <a:ext cx="2832910" cy="348343"/>
          </a:xfrm>
          <a:prstGeom prst="rect">
            <a:avLst/>
          </a:prstGeom>
        </p:spPr>
        <p:txBody>
          <a:bodyPr vert="horz" wrap="square" lIns="0" tIns="32970" rIns="65939" bIns="32970" rtlCol="0" anchor="b" anchorCtr="0">
            <a:noAutofit/>
          </a:bodyPr>
          <a:lstStyle/>
          <a:p>
            <a:pPr marL="0" marR="0" lvl="0" indent="0" algn="l" defTabSz="439502" rtl="0" eaLnBrk="1" fontAlgn="auto" latinLnBrk="0" hangingPunct="1">
              <a:lnSpc>
                <a:spcPct val="85000"/>
              </a:lnSpc>
              <a:spcBef>
                <a:spcPct val="0"/>
              </a:spcBef>
              <a:spcAft>
                <a:spcPts val="0"/>
              </a:spcAft>
              <a:buClrTx/>
              <a:buSzTx/>
              <a:buFontTx/>
              <a:buNone/>
              <a:tabLst/>
              <a:defRPr/>
            </a:pPr>
            <a:r>
              <a:rPr kumimoji="0" lang="en-US" sz="16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I want to load a picture from</a:t>
            </a:r>
          </a:p>
          <a:p>
            <a:pPr marL="0" marR="0" lvl="0" indent="0" algn="l" defTabSz="439502" rtl="0" eaLnBrk="1" fontAlgn="auto" latinLnBrk="0" hangingPunct="1">
              <a:lnSpc>
                <a:spcPct val="85000"/>
              </a:lnSpc>
              <a:spcBef>
                <a:spcPct val="0"/>
              </a:spcBef>
              <a:spcAft>
                <a:spcPts val="0"/>
              </a:spcAft>
              <a:buClrTx/>
              <a:buSzTx/>
              <a:buFontTx/>
              <a:buNone/>
              <a:tabLst/>
              <a:defRPr/>
            </a:pPr>
            <a:r>
              <a:rPr kumimoji="0" lang="en-US" sz="16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mywebsite.com</a:t>
            </a:r>
          </a:p>
        </p:txBody>
      </p:sp>
      <p:sp>
        <p:nvSpPr>
          <p:cNvPr id="20" name="TextBox 19">
            <a:extLst>
              <a:ext uri="{FF2B5EF4-FFF2-40B4-BE49-F238E27FC236}">
                <a16:creationId xmlns:a16="http://schemas.microsoft.com/office/drawing/2014/main" id="{18EA2780-C253-49EF-9A71-0F29EE60C147}"/>
              </a:ext>
            </a:extLst>
          </p:cNvPr>
          <p:cNvSpPr txBox="1"/>
          <p:nvPr/>
        </p:nvSpPr>
        <p:spPr>
          <a:xfrm>
            <a:off x="5227976" y="3073762"/>
            <a:ext cx="2174203" cy="348343"/>
          </a:xfrm>
          <a:prstGeom prst="rect">
            <a:avLst/>
          </a:prstGeom>
        </p:spPr>
        <p:txBody>
          <a:bodyPr vert="horz" wrap="square" lIns="0" tIns="32970" rIns="65939" bIns="32970" rtlCol="0" anchor="b" anchorCtr="0">
            <a:noAutofit/>
          </a:bodyPr>
          <a:lstStyle/>
          <a:p>
            <a:pPr marL="0" marR="0" lvl="0" indent="0" algn="r" defTabSz="439502" rtl="0" eaLnBrk="1" fontAlgn="auto" latinLnBrk="0" hangingPunct="1">
              <a:lnSpc>
                <a:spcPct val="85000"/>
              </a:lnSpc>
              <a:spcBef>
                <a:spcPct val="0"/>
              </a:spcBef>
              <a:spcAft>
                <a:spcPts val="0"/>
              </a:spcAft>
              <a:buClrTx/>
              <a:buSzTx/>
              <a:buFontTx/>
              <a:buNone/>
              <a:tabLst/>
              <a:defRPr/>
            </a:pPr>
            <a:r>
              <a:rPr kumimoji="0" lang="en-US" sz="16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That’s located at 12.34.56.78</a:t>
            </a:r>
          </a:p>
        </p:txBody>
      </p:sp>
      <p:cxnSp>
        <p:nvCxnSpPr>
          <p:cNvPr id="21" name="Straight Arrow Connector 20">
            <a:extLst>
              <a:ext uri="{FF2B5EF4-FFF2-40B4-BE49-F238E27FC236}">
                <a16:creationId xmlns:a16="http://schemas.microsoft.com/office/drawing/2014/main" id="{C210E557-DCC1-4245-8FAF-BFD707B6B837}"/>
              </a:ext>
            </a:extLst>
          </p:cNvPr>
          <p:cNvCxnSpPr>
            <a:cxnSpLocks/>
          </p:cNvCxnSpPr>
          <p:nvPr/>
        </p:nvCxnSpPr>
        <p:spPr>
          <a:xfrm flipH="1">
            <a:off x="4349156" y="2848565"/>
            <a:ext cx="2976430" cy="0"/>
          </a:xfrm>
          <a:prstGeom prst="straightConnector1">
            <a:avLst/>
          </a:prstGeom>
          <a:ln w="28575">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1D6A4CA0-7C14-4A05-95F3-20F6C5F7538E}"/>
              </a:ext>
            </a:extLst>
          </p:cNvPr>
          <p:cNvSpPr txBox="1"/>
          <p:nvPr/>
        </p:nvSpPr>
        <p:spPr>
          <a:xfrm>
            <a:off x="4260961" y="4234845"/>
            <a:ext cx="2513393" cy="348343"/>
          </a:xfrm>
          <a:prstGeom prst="rect">
            <a:avLst/>
          </a:prstGeom>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6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I want to load this picture</a:t>
            </a:r>
          </a:p>
        </p:txBody>
      </p:sp>
      <p:sp>
        <p:nvSpPr>
          <p:cNvPr id="27" name="TextBox 26">
            <a:extLst>
              <a:ext uri="{FF2B5EF4-FFF2-40B4-BE49-F238E27FC236}">
                <a16:creationId xmlns:a16="http://schemas.microsoft.com/office/drawing/2014/main" id="{DA077F83-5E56-4ADA-BB48-024CDEF814A2}"/>
              </a:ext>
            </a:extLst>
          </p:cNvPr>
          <p:cNvSpPr txBox="1"/>
          <p:nvPr/>
        </p:nvSpPr>
        <p:spPr>
          <a:xfrm>
            <a:off x="5775447" y="4644735"/>
            <a:ext cx="2174203" cy="348343"/>
          </a:xfrm>
          <a:prstGeom prst="rect">
            <a:avLst/>
          </a:prstGeom>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6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Here you go</a:t>
            </a:r>
          </a:p>
        </p:txBody>
      </p:sp>
      <p:pic>
        <p:nvPicPr>
          <p:cNvPr id="31" name="Graphic 60">
            <a:extLst>
              <a:ext uri="{FF2B5EF4-FFF2-40B4-BE49-F238E27FC236}">
                <a16:creationId xmlns:a16="http://schemas.microsoft.com/office/drawing/2014/main" id="{7E9AB688-E615-4E51-A550-453DA039E96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54148" y="4064460"/>
            <a:ext cx="1231901" cy="12319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7" name="Connector: Elbow 46">
            <a:extLst>
              <a:ext uri="{FF2B5EF4-FFF2-40B4-BE49-F238E27FC236}">
                <a16:creationId xmlns:a16="http://schemas.microsoft.com/office/drawing/2014/main" id="{2B41B07B-14BE-47C3-BEB1-A710ABD9F6DE}"/>
              </a:ext>
            </a:extLst>
          </p:cNvPr>
          <p:cNvCxnSpPr>
            <a:cxnSpLocks/>
            <a:stCxn id="5" idx="2"/>
            <a:endCxn id="31" idx="1"/>
          </p:cNvCxnSpPr>
          <p:nvPr/>
        </p:nvCxnSpPr>
        <p:spPr>
          <a:xfrm rot="16200000" flipH="1">
            <a:off x="4844852" y="2071114"/>
            <a:ext cx="1761091" cy="3457501"/>
          </a:xfrm>
          <a:prstGeom prst="bentConnector2">
            <a:avLst/>
          </a:prstGeom>
          <a:ln w="28575">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50" name="Connector: Elbow 49">
            <a:extLst>
              <a:ext uri="{FF2B5EF4-FFF2-40B4-BE49-F238E27FC236}">
                <a16:creationId xmlns:a16="http://schemas.microsoft.com/office/drawing/2014/main" id="{389912DA-D371-459C-9F9B-2AFA3D1DD267}"/>
              </a:ext>
            </a:extLst>
          </p:cNvPr>
          <p:cNvCxnSpPr>
            <a:cxnSpLocks/>
          </p:cNvCxnSpPr>
          <p:nvPr/>
        </p:nvCxnSpPr>
        <p:spPr>
          <a:xfrm rot="10800000">
            <a:off x="4160520" y="3042412"/>
            <a:ext cx="3318694" cy="2059229"/>
          </a:xfrm>
          <a:prstGeom prst="bentConnector3">
            <a:avLst>
              <a:gd name="adj1" fmla="val 99940"/>
            </a:avLst>
          </a:prstGeom>
          <a:ln w="28575">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38" name="Picture 37" descr="A cat sitting on a bed&#10;&#10;Description automatically generated with medium confidence">
            <a:extLst>
              <a:ext uri="{FF2B5EF4-FFF2-40B4-BE49-F238E27FC236}">
                <a16:creationId xmlns:a16="http://schemas.microsoft.com/office/drawing/2014/main" id="{34CEA0E7-E722-4A2E-BF73-E2611B0A121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189772" y="4863592"/>
            <a:ext cx="970681" cy="714811"/>
          </a:xfrm>
          <a:prstGeom prst="rect">
            <a:avLst/>
          </a:prstGeom>
          <a:ln>
            <a:solidFill>
              <a:schemeClr val="bg1">
                <a:lumMod val="65000"/>
              </a:schemeClr>
            </a:solidFill>
          </a:ln>
        </p:spPr>
      </p:pic>
    </p:spTree>
    <p:extLst>
      <p:ext uri="{BB962C8B-B14F-4D97-AF65-F5344CB8AC3E}">
        <p14:creationId xmlns:p14="http://schemas.microsoft.com/office/powerpoint/2010/main" val="1435992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9" grpId="0"/>
      <p:bldP spid="20" grpId="0"/>
      <p:bldP spid="26" grpId="0"/>
      <p:bldP spid="2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D641227-8D42-D07C-808C-25FF3498451F}"/>
              </a:ext>
            </a:extLst>
          </p:cNvPr>
          <p:cNvSpPr>
            <a:spLocks noGrp="1"/>
          </p:cNvSpPr>
          <p:nvPr>
            <p:ph sz="quarter" idx="14"/>
          </p:nvPr>
        </p:nvSpPr>
        <p:spPr/>
        <p:txBody>
          <a:bodyPr/>
          <a:lstStyle/>
          <a:p>
            <a:r>
              <a:rPr lang="en-US" dirty="0"/>
              <a:t>Public and Private Hosted Zones</a:t>
            </a:r>
          </a:p>
        </p:txBody>
      </p:sp>
      <p:sp>
        <p:nvSpPr>
          <p:cNvPr id="3" name="Text Placeholder 2">
            <a:extLst>
              <a:ext uri="{FF2B5EF4-FFF2-40B4-BE49-F238E27FC236}">
                <a16:creationId xmlns:a16="http://schemas.microsoft.com/office/drawing/2014/main" id="{0A6CE632-E666-FFBE-84C2-2AB85BFBAEB7}"/>
              </a:ext>
            </a:extLst>
          </p:cNvPr>
          <p:cNvSpPr>
            <a:spLocks noGrp="1"/>
          </p:cNvSpPr>
          <p:nvPr>
            <p:ph type="body" sz="quarter" idx="10"/>
          </p:nvPr>
        </p:nvSpPr>
        <p:spPr/>
        <p:txBody>
          <a:bodyPr/>
          <a:lstStyle/>
          <a:p>
            <a:r>
              <a:rPr lang="en-US" sz="2800" dirty="0">
                <a:latin typeface="+mj-lt"/>
              </a:rPr>
              <a:t>A container that holds records* defining how to route traffic</a:t>
            </a:r>
          </a:p>
          <a:p>
            <a:pPr lvl="1"/>
            <a:r>
              <a:rPr lang="en-US" sz="2200" dirty="0">
                <a:latin typeface="+mj-lt"/>
              </a:rPr>
              <a:t>* such as A, </a:t>
            </a:r>
            <a:r>
              <a:rPr lang="en-US" sz="2200" dirty="0" err="1">
                <a:latin typeface="+mj-lt"/>
              </a:rPr>
              <a:t>CNAME</a:t>
            </a:r>
            <a:r>
              <a:rPr lang="en-US" sz="2200" dirty="0">
                <a:latin typeface="+mj-lt"/>
              </a:rPr>
              <a:t>, AAAA, Alias, etc.</a:t>
            </a:r>
          </a:p>
          <a:p>
            <a:r>
              <a:rPr lang="en-US" sz="2800" dirty="0">
                <a:latin typeface="+mj-lt"/>
              </a:rPr>
              <a:t>Public hosted zone</a:t>
            </a:r>
          </a:p>
          <a:p>
            <a:pPr lvl="1"/>
            <a:r>
              <a:rPr lang="en-US" dirty="0">
                <a:latin typeface="+mj-lt"/>
              </a:rPr>
              <a:t>Defines how traffic is routed on the internet (public domain names)</a:t>
            </a:r>
          </a:p>
          <a:p>
            <a:pPr lvl="1"/>
            <a:r>
              <a:rPr lang="en-US" dirty="0">
                <a:latin typeface="+mj-lt"/>
              </a:rPr>
              <a:t>Created when you register a domain name through Route 53, or transfer an existing domain to Route 53</a:t>
            </a:r>
          </a:p>
          <a:p>
            <a:r>
              <a:rPr lang="en-US" sz="2800" dirty="0">
                <a:latin typeface="+mj-lt"/>
              </a:rPr>
              <a:t>Private hosted zone</a:t>
            </a:r>
          </a:p>
          <a:p>
            <a:pPr lvl="1"/>
            <a:r>
              <a:rPr lang="en-US" dirty="0">
                <a:latin typeface="+mj-lt"/>
              </a:rPr>
              <a:t>Defines how traffic is routed in a </a:t>
            </a:r>
            <a:r>
              <a:rPr lang="en-US" dirty="0" err="1">
                <a:latin typeface="+mj-lt"/>
              </a:rPr>
              <a:t>VPC</a:t>
            </a:r>
            <a:r>
              <a:rPr lang="en-US" dirty="0">
                <a:latin typeface="+mj-lt"/>
              </a:rPr>
              <a:t> (private domain names)</a:t>
            </a:r>
          </a:p>
        </p:txBody>
      </p:sp>
    </p:spTree>
    <p:extLst>
      <p:ext uri="{BB962C8B-B14F-4D97-AF65-F5344CB8AC3E}">
        <p14:creationId xmlns:p14="http://schemas.microsoft.com/office/powerpoint/2010/main" val="3326404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53AFFD9-B8AD-494D-92FC-D027CE87D32D}"/>
              </a:ext>
            </a:extLst>
          </p:cNvPr>
          <p:cNvSpPr>
            <a:spLocks noGrp="1"/>
          </p:cNvSpPr>
          <p:nvPr>
            <p:ph type="title"/>
          </p:nvPr>
        </p:nvSpPr>
        <p:spPr/>
        <p:txBody>
          <a:bodyPr/>
          <a:lstStyle/>
          <a:p>
            <a:r>
              <a:rPr lang="en-US" dirty="0"/>
              <a:t>Public and Private Hosted Zones</a:t>
            </a:r>
            <a:br>
              <a:rPr lang="en-US" dirty="0"/>
            </a:br>
            <a:r>
              <a:rPr lang="en-US" sz="2000" dirty="0"/>
              <a:t>(where you define records such as A, </a:t>
            </a:r>
            <a:r>
              <a:rPr lang="en-US" sz="2000" dirty="0" err="1"/>
              <a:t>CNAME</a:t>
            </a:r>
            <a:r>
              <a:rPr lang="en-US" sz="2000" dirty="0"/>
              <a:t>, AAAA, Alias, etc.)</a:t>
            </a:r>
          </a:p>
        </p:txBody>
      </p:sp>
      <p:cxnSp>
        <p:nvCxnSpPr>
          <p:cNvPr id="7" name="Straight Connector 6">
            <a:extLst>
              <a:ext uri="{FF2B5EF4-FFF2-40B4-BE49-F238E27FC236}">
                <a16:creationId xmlns:a16="http://schemas.microsoft.com/office/drawing/2014/main" id="{5332B788-C62C-4BBA-AFF6-E1FA3FE4A01D}"/>
              </a:ext>
            </a:extLst>
          </p:cNvPr>
          <p:cNvCxnSpPr/>
          <p:nvPr/>
        </p:nvCxnSpPr>
        <p:spPr>
          <a:xfrm>
            <a:off x="6096000" y="1576137"/>
            <a:ext cx="0" cy="3753852"/>
          </a:xfrm>
          <a:prstGeom prst="line">
            <a:avLst/>
          </a:prstGeom>
          <a:ln>
            <a:solidFill>
              <a:srgbClr val="FF9900"/>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FE76C268-FACB-4F7B-A633-FA1958FF037D}"/>
              </a:ext>
            </a:extLst>
          </p:cNvPr>
          <p:cNvSpPr txBox="1"/>
          <p:nvPr/>
        </p:nvSpPr>
        <p:spPr>
          <a:xfrm>
            <a:off x="1045032" y="1582155"/>
            <a:ext cx="4778253" cy="517358"/>
          </a:xfrm>
          <a:prstGeom prst="rect">
            <a:avLst/>
          </a:prstGeom>
        </p:spPr>
        <p:txBody>
          <a:bodyPr vert="horz" wrap="square" lIns="0" tIns="32970" rIns="65939" bIns="32970" rtlCol="0" anchor="b" anchorCtr="0">
            <a:noAutofit/>
          </a:bodyPr>
          <a:lstStyle/>
          <a:p>
            <a:pPr marL="0" marR="0" lvl="0" indent="0" algn="r" defTabSz="439502" rtl="0" eaLnBrk="1" fontAlgn="auto" latinLnBrk="0" hangingPunct="1">
              <a:lnSpc>
                <a:spcPct val="85000"/>
              </a:lnSpc>
              <a:spcBef>
                <a:spcPct val="0"/>
              </a:spcBef>
              <a:spcAft>
                <a:spcPts val="0"/>
              </a:spcAft>
              <a:buClrTx/>
              <a:buSzTx/>
              <a:buFontTx/>
              <a:buNone/>
              <a:tabLst/>
              <a:defRPr/>
            </a:pPr>
            <a:r>
              <a:rPr lang="en-US" sz="2800" b="1" noProof="0" dirty="0">
                <a:solidFill>
                  <a:srgbClr val="FF9900"/>
                </a:solidFill>
                <a:latin typeface="Trebuchet MS" panose="020B0603020202020204"/>
                <a:ea typeface="PS TT Commons" charset="0"/>
                <a:cs typeface="PS TT Commons" charset="0"/>
              </a:rPr>
              <a:t>PUBLIC</a:t>
            </a:r>
            <a:r>
              <a:rPr kumimoji="0" lang="en-US" sz="2800" b="1" i="0" u="none" strike="noStrike" kern="1200" cap="none" spc="0" normalizeH="0" baseline="0" noProof="0" dirty="0">
                <a:ln>
                  <a:noFill/>
                </a:ln>
                <a:solidFill>
                  <a:srgbClr val="FF9900"/>
                </a:solidFill>
                <a:effectLst/>
                <a:uLnTx/>
                <a:uFillTx/>
                <a:latin typeface="Trebuchet MS" panose="020B0603020202020204"/>
                <a:ea typeface="PS TT Commons" charset="0"/>
                <a:cs typeface="PS TT Commons" charset="0"/>
              </a:rPr>
              <a:t> HOSTED ZONE</a:t>
            </a:r>
          </a:p>
        </p:txBody>
      </p:sp>
      <p:sp>
        <p:nvSpPr>
          <p:cNvPr id="9" name="TextBox 8">
            <a:extLst>
              <a:ext uri="{FF2B5EF4-FFF2-40B4-BE49-F238E27FC236}">
                <a16:creationId xmlns:a16="http://schemas.microsoft.com/office/drawing/2014/main" id="{E514960F-E408-4D8D-8EA8-763E0FAE2559}"/>
              </a:ext>
            </a:extLst>
          </p:cNvPr>
          <p:cNvSpPr txBox="1"/>
          <p:nvPr/>
        </p:nvSpPr>
        <p:spPr>
          <a:xfrm>
            <a:off x="6368715" y="1582155"/>
            <a:ext cx="4778253" cy="517358"/>
          </a:xfrm>
          <a:prstGeom prst="rect">
            <a:avLst/>
          </a:prstGeom>
        </p:spPr>
        <p:txBody>
          <a:bodyPr vert="horz" wrap="square" lIns="0" tIns="32970" rIns="65939" bIns="32970" rtlCol="0" anchor="b" anchorCtr="0">
            <a:noAutofit/>
          </a:bodyPr>
          <a:lstStyle/>
          <a:p>
            <a:pPr marL="0" marR="0" lvl="0" indent="0" algn="l" defTabSz="439502" rtl="0" eaLnBrk="1" fontAlgn="auto" latinLnBrk="0" hangingPunct="1">
              <a:lnSpc>
                <a:spcPct val="85000"/>
              </a:lnSpc>
              <a:spcBef>
                <a:spcPct val="0"/>
              </a:spcBef>
              <a:spcAft>
                <a:spcPts val="0"/>
              </a:spcAft>
              <a:buClrTx/>
              <a:buSzTx/>
              <a:buFontTx/>
              <a:buNone/>
              <a:tabLst/>
              <a:defRPr/>
            </a:pPr>
            <a:r>
              <a:rPr lang="en-US" sz="2800" b="1" dirty="0">
                <a:solidFill>
                  <a:srgbClr val="FF9900"/>
                </a:solidFill>
                <a:latin typeface="Trebuchet MS" panose="020B0603020202020204"/>
                <a:ea typeface="PS TT Commons" charset="0"/>
                <a:cs typeface="PS TT Commons" charset="0"/>
              </a:rPr>
              <a:t>PRIVATE HOSTED ZONE</a:t>
            </a:r>
            <a:endParaRPr kumimoji="0" lang="en-US" sz="2800" b="1" i="0" u="none" strike="noStrike" kern="1200" cap="none" spc="0" normalizeH="0" baseline="0" noProof="0" dirty="0">
              <a:ln>
                <a:noFill/>
              </a:ln>
              <a:solidFill>
                <a:srgbClr val="FF9900"/>
              </a:solidFill>
              <a:effectLst/>
              <a:uLnTx/>
              <a:uFillTx/>
              <a:latin typeface="Trebuchet MS" panose="020B0603020202020204"/>
              <a:ea typeface="PS TT Commons" charset="0"/>
              <a:cs typeface="PS TT Commons" charset="0"/>
            </a:endParaRPr>
          </a:p>
        </p:txBody>
      </p:sp>
      <p:pic>
        <p:nvPicPr>
          <p:cNvPr id="2" name="Picture 1" descr="Shape&#10;&#10;Description automatically generated with low confidence">
            <a:extLst>
              <a:ext uri="{FF2B5EF4-FFF2-40B4-BE49-F238E27FC236}">
                <a16:creationId xmlns:a16="http://schemas.microsoft.com/office/drawing/2014/main" id="{F81298AD-0F4C-F53E-3C7D-5A06402949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9523" y="2670708"/>
            <a:ext cx="731520" cy="731520"/>
          </a:xfrm>
          <a:prstGeom prst="rect">
            <a:avLst/>
          </a:prstGeom>
        </p:spPr>
      </p:pic>
      <p:pic>
        <p:nvPicPr>
          <p:cNvPr id="3" name="Picture 2" descr="Icon&#10;&#10;Description automatically generated">
            <a:extLst>
              <a:ext uri="{FF2B5EF4-FFF2-40B4-BE49-F238E27FC236}">
                <a16:creationId xmlns:a16="http://schemas.microsoft.com/office/drawing/2014/main" id="{352C6887-1A0A-C49F-91A9-D962EA7D8D5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29188" y="2566971"/>
            <a:ext cx="391829" cy="391829"/>
          </a:xfrm>
          <a:prstGeom prst="rect">
            <a:avLst/>
          </a:prstGeom>
        </p:spPr>
      </p:pic>
      <p:pic>
        <p:nvPicPr>
          <p:cNvPr id="5" name="Graphic 27">
            <a:extLst>
              <a:ext uri="{FF2B5EF4-FFF2-40B4-BE49-F238E27FC236}">
                <a16:creationId xmlns:a16="http://schemas.microsoft.com/office/drawing/2014/main" id="{A288F5AA-D17B-0E91-6E61-150D6BFE33B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34340" y="2676121"/>
            <a:ext cx="731520" cy="731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a:extLst>
              <a:ext uri="{FF2B5EF4-FFF2-40B4-BE49-F238E27FC236}">
                <a16:creationId xmlns:a16="http://schemas.microsoft.com/office/drawing/2014/main" id="{1911FAFD-E6AA-2C62-3322-4A40453F07B7}"/>
              </a:ext>
            </a:extLst>
          </p:cNvPr>
          <p:cNvSpPr txBox="1"/>
          <p:nvPr/>
        </p:nvSpPr>
        <p:spPr>
          <a:xfrm>
            <a:off x="3441351" y="3521788"/>
            <a:ext cx="1422508" cy="348343"/>
          </a:xfrm>
          <a:prstGeom prst="rect">
            <a:avLst/>
          </a:prstGeom>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6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Public</a:t>
            </a:r>
            <a:r>
              <a:rPr kumimoji="0" lang="en-US" sz="1600" b="0" i="0" u="none" strike="noStrike" kern="1200" cap="none" spc="0" normalizeH="0" noProof="0" dirty="0">
                <a:ln>
                  <a:noFill/>
                </a:ln>
                <a:solidFill>
                  <a:srgbClr val="E5E5E5">
                    <a:lumMod val="10000"/>
                  </a:srgbClr>
                </a:solidFill>
                <a:effectLst/>
                <a:uLnTx/>
                <a:uFillTx/>
                <a:latin typeface="Trebuchet MS" panose="020B0603020202020204"/>
                <a:ea typeface="PS TT Commons" charset="0"/>
                <a:cs typeface="PS TT Commons" charset="0"/>
              </a:rPr>
              <a:t> Hosted Zone</a:t>
            </a:r>
            <a:endParaRPr kumimoji="0" lang="en-US" sz="16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endParaRPr>
          </a:p>
        </p:txBody>
      </p:sp>
      <p:sp>
        <p:nvSpPr>
          <p:cNvPr id="12" name="Rectangle 11">
            <a:extLst>
              <a:ext uri="{FF2B5EF4-FFF2-40B4-BE49-F238E27FC236}">
                <a16:creationId xmlns:a16="http://schemas.microsoft.com/office/drawing/2014/main" id="{42883332-A78E-231E-9727-5F1AE3FA574A}"/>
              </a:ext>
            </a:extLst>
          </p:cNvPr>
          <p:cNvSpPr/>
          <p:nvPr/>
        </p:nvSpPr>
        <p:spPr>
          <a:xfrm flipH="1">
            <a:off x="2962485" y="4327431"/>
            <a:ext cx="2403086" cy="1674263"/>
          </a:xfrm>
          <a:prstGeom prst="rect">
            <a:avLst/>
          </a:prstGeom>
          <a:noFill/>
          <a:ln w="12700">
            <a:solidFill>
              <a:srgbClr val="1E8900"/>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w="0"/>
              <a:solidFill>
                <a:srgbClr val="1E8900"/>
              </a:solidFill>
              <a:effectLst/>
              <a:uLnTx/>
              <a:uFillTx/>
              <a:latin typeface="Arial" panose="020B0604020202020204" pitchFamily="34" charset="0"/>
              <a:ea typeface="+mn-ea"/>
              <a:cs typeface="Arial" panose="020B0604020202020204" pitchFamily="34" charset="0"/>
            </a:endParaRPr>
          </a:p>
        </p:txBody>
      </p:sp>
      <p:pic>
        <p:nvPicPr>
          <p:cNvPr id="13" name="Graphic 13">
            <a:extLst>
              <a:ext uri="{FF2B5EF4-FFF2-40B4-BE49-F238E27FC236}">
                <a16:creationId xmlns:a16="http://schemas.microsoft.com/office/drawing/2014/main" id="{927CBC95-4E52-B82D-BC6A-2D4652DC753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74820" y="4327430"/>
            <a:ext cx="383402" cy="3834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Box 13">
            <a:extLst>
              <a:ext uri="{FF2B5EF4-FFF2-40B4-BE49-F238E27FC236}">
                <a16:creationId xmlns:a16="http://schemas.microsoft.com/office/drawing/2014/main" id="{6E2E2A3B-0C17-399F-6E75-D2382A3BED41}"/>
              </a:ext>
            </a:extLst>
          </p:cNvPr>
          <p:cNvSpPr txBox="1"/>
          <p:nvPr/>
        </p:nvSpPr>
        <p:spPr>
          <a:xfrm>
            <a:off x="3370557" y="4365242"/>
            <a:ext cx="715758" cy="307777"/>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srgbClr val="248814"/>
                </a:solidFill>
                <a:effectLst/>
                <a:uLnTx/>
                <a:uFillTx/>
                <a:latin typeface="Trebuchet MS" panose="020B0603020202020204"/>
                <a:ea typeface="+mn-ea"/>
                <a:cs typeface="+mn-cs"/>
              </a:rPr>
              <a:t>VPC</a:t>
            </a:r>
            <a:endParaRPr kumimoji="0" lang="en-US" sz="1000" b="0" i="0" u="none" strike="noStrike" kern="1200" cap="none" spc="0" normalizeH="0" baseline="0" noProof="0" dirty="0">
              <a:ln>
                <a:noFill/>
              </a:ln>
              <a:solidFill>
                <a:srgbClr val="248814"/>
              </a:solidFill>
              <a:effectLst/>
              <a:uLnTx/>
              <a:uFillTx/>
              <a:latin typeface="Trebuchet MS" panose="020B0603020202020204"/>
              <a:ea typeface="+mn-ea"/>
              <a:cs typeface="+mn-cs"/>
            </a:endParaRPr>
          </a:p>
        </p:txBody>
      </p:sp>
      <p:sp>
        <p:nvSpPr>
          <p:cNvPr id="15" name="TextBox 14">
            <a:extLst>
              <a:ext uri="{FF2B5EF4-FFF2-40B4-BE49-F238E27FC236}">
                <a16:creationId xmlns:a16="http://schemas.microsoft.com/office/drawing/2014/main" id="{DC69A8E6-69C2-6EEC-C524-CD9469CB8493}"/>
              </a:ext>
            </a:extLst>
          </p:cNvPr>
          <p:cNvSpPr txBox="1"/>
          <p:nvPr/>
        </p:nvSpPr>
        <p:spPr>
          <a:xfrm>
            <a:off x="2312091" y="2607163"/>
            <a:ext cx="1518372" cy="348343"/>
          </a:xfrm>
          <a:prstGeom prst="rect">
            <a:avLst/>
          </a:prstGeom>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lang="en-US" sz="1400" dirty="0">
                <a:solidFill>
                  <a:srgbClr val="E5E5E5">
                    <a:lumMod val="10000"/>
                  </a:srgbClr>
                </a:solidFill>
                <a:latin typeface="Trebuchet MS" panose="020B0603020202020204"/>
                <a:ea typeface="PS TT Commons" charset="0"/>
                <a:cs typeface="PS TT Commons" charset="0"/>
              </a:rPr>
              <a:t>m</a:t>
            </a:r>
            <a:r>
              <a:rPr kumimoji="0" lang="en-US" sz="14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ywebsite.com</a:t>
            </a:r>
          </a:p>
        </p:txBody>
      </p:sp>
      <p:cxnSp>
        <p:nvCxnSpPr>
          <p:cNvPr id="16" name="Straight Arrow Connector 15">
            <a:extLst>
              <a:ext uri="{FF2B5EF4-FFF2-40B4-BE49-F238E27FC236}">
                <a16:creationId xmlns:a16="http://schemas.microsoft.com/office/drawing/2014/main" id="{047722C7-055D-539F-3E42-82EABF54E28F}"/>
              </a:ext>
            </a:extLst>
          </p:cNvPr>
          <p:cNvCxnSpPr>
            <a:cxnSpLocks/>
            <a:stCxn id="2" idx="3"/>
            <a:endCxn id="5" idx="1"/>
          </p:cNvCxnSpPr>
          <p:nvPr/>
        </p:nvCxnSpPr>
        <p:spPr>
          <a:xfrm>
            <a:off x="2031043" y="3036468"/>
            <a:ext cx="1703297" cy="5413"/>
          </a:xfrm>
          <a:prstGeom prst="straightConnector1">
            <a:avLst/>
          </a:prstGeom>
          <a:ln w="28575">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DCA01423-2A30-6E6C-D56E-97030974F051}"/>
              </a:ext>
            </a:extLst>
          </p:cNvPr>
          <p:cNvSpPr txBox="1"/>
          <p:nvPr/>
        </p:nvSpPr>
        <p:spPr>
          <a:xfrm>
            <a:off x="3188155" y="5426599"/>
            <a:ext cx="1992177" cy="531970"/>
          </a:xfrm>
          <a:prstGeom prst="rect">
            <a:avLst/>
          </a:prstGeom>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lang="en-US" sz="1400" dirty="0">
                <a:solidFill>
                  <a:srgbClr val="E5E5E5">
                    <a:lumMod val="10000"/>
                  </a:srgbClr>
                </a:solidFill>
                <a:latin typeface="Trebuchet MS" panose="020B0603020202020204"/>
                <a:ea typeface="PS TT Commons" charset="0"/>
                <a:cs typeface="PS TT Commons" charset="0"/>
              </a:rPr>
              <a:t>Public IP</a:t>
            </a:r>
            <a:endParaRPr kumimoji="0" lang="en-US" sz="14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endParaRPr>
          </a:p>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4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12.34.56.78</a:t>
            </a:r>
          </a:p>
        </p:txBody>
      </p:sp>
      <p:pic>
        <p:nvPicPr>
          <p:cNvPr id="20" name="Graphic 60">
            <a:extLst>
              <a:ext uri="{FF2B5EF4-FFF2-40B4-BE49-F238E27FC236}">
                <a16:creationId xmlns:a16="http://schemas.microsoft.com/office/drawing/2014/main" id="{11239D63-5202-7A76-3FFF-40BC112B5B2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47831" y="4859788"/>
            <a:ext cx="609547" cy="6095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1" name="Straight Arrow Connector 20">
            <a:extLst>
              <a:ext uri="{FF2B5EF4-FFF2-40B4-BE49-F238E27FC236}">
                <a16:creationId xmlns:a16="http://schemas.microsoft.com/office/drawing/2014/main" id="{8363A551-4711-4D2B-C65E-1AD6E8615DEE}"/>
              </a:ext>
            </a:extLst>
          </p:cNvPr>
          <p:cNvCxnSpPr>
            <a:cxnSpLocks/>
            <a:stCxn id="6" idx="2"/>
            <a:endCxn id="20" idx="0"/>
          </p:cNvCxnSpPr>
          <p:nvPr/>
        </p:nvCxnSpPr>
        <p:spPr>
          <a:xfrm>
            <a:off x="4152605" y="3870131"/>
            <a:ext cx="0" cy="989657"/>
          </a:xfrm>
          <a:prstGeom prst="straightConnector1">
            <a:avLst/>
          </a:prstGeom>
          <a:ln w="28575">
            <a:solidFill>
              <a:schemeClr val="bg1">
                <a:lumMod val="50000"/>
              </a:schemeClr>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2B1F9EC1-053E-E744-2142-993DF2F1530A}"/>
              </a:ext>
            </a:extLst>
          </p:cNvPr>
          <p:cNvCxnSpPr>
            <a:cxnSpLocks/>
          </p:cNvCxnSpPr>
          <p:nvPr/>
        </p:nvCxnSpPr>
        <p:spPr>
          <a:xfrm flipH="1">
            <a:off x="2125102" y="3246871"/>
            <a:ext cx="1596534" cy="0"/>
          </a:xfrm>
          <a:prstGeom prst="straightConnector1">
            <a:avLst/>
          </a:prstGeom>
          <a:ln w="28575">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1AF02EAD-4806-3FF5-3204-E2E4860C008F}"/>
              </a:ext>
            </a:extLst>
          </p:cNvPr>
          <p:cNvSpPr txBox="1"/>
          <p:nvPr/>
        </p:nvSpPr>
        <p:spPr>
          <a:xfrm>
            <a:off x="2079611" y="3238634"/>
            <a:ext cx="1518372" cy="348343"/>
          </a:xfrm>
          <a:prstGeom prst="rect">
            <a:avLst/>
          </a:prstGeom>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lang="en-US" sz="1400" dirty="0">
                <a:solidFill>
                  <a:srgbClr val="E5E5E5">
                    <a:lumMod val="10000"/>
                  </a:srgbClr>
                </a:solidFill>
                <a:latin typeface="Trebuchet MS" panose="020B0603020202020204"/>
                <a:ea typeface="PS TT Commons" charset="0"/>
                <a:cs typeface="PS TT Commons" charset="0"/>
              </a:rPr>
              <a:t>12.34.56.78</a:t>
            </a:r>
            <a:endParaRPr kumimoji="0" lang="en-US" sz="14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endParaRPr>
          </a:p>
        </p:txBody>
      </p:sp>
      <p:sp>
        <p:nvSpPr>
          <p:cNvPr id="29" name="Rectangle 28">
            <a:extLst>
              <a:ext uri="{FF2B5EF4-FFF2-40B4-BE49-F238E27FC236}">
                <a16:creationId xmlns:a16="http://schemas.microsoft.com/office/drawing/2014/main" id="{9ECD1956-F3C8-CB98-0C55-1ABBECB0498C}"/>
              </a:ext>
            </a:extLst>
          </p:cNvPr>
          <p:cNvSpPr/>
          <p:nvPr/>
        </p:nvSpPr>
        <p:spPr>
          <a:xfrm flipH="1">
            <a:off x="6823968" y="2884768"/>
            <a:ext cx="4367877" cy="3116926"/>
          </a:xfrm>
          <a:prstGeom prst="rect">
            <a:avLst/>
          </a:prstGeom>
          <a:noFill/>
          <a:ln w="12700">
            <a:solidFill>
              <a:srgbClr val="1E8900"/>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w="0"/>
              <a:solidFill>
                <a:srgbClr val="1E8900"/>
              </a:solidFill>
              <a:effectLst/>
              <a:uLnTx/>
              <a:uFillTx/>
              <a:latin typeface="Arial" panose="020B0604020202020204" pitchFamily="34" charset="0"/>
              <a:ea typeface="+mn-ea"/>
              <a:cs typeface="Arial" panose="020B0604020202020204" pitchFamily="34" charset="0"/>
            </a:endParaRPr>
          </a:p>
        </p:txBody>
      </p:sp>
      <p:pic>
        <p:nvPicPr>
          <p:cNvPr id="30" name="Graphic 13">
            <a:extLst>
              <a:ext uri="{FF2B5EF4-FFF2-40B4-BE49-F238E27FC236}">
                <a16:creationId xmlns:a16="http://schemas.microsoft.com/office/drawing/2014/main" id="{98E9F45C-AD05-7D19-2103-B32947FB039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36304" y="2884767"/>
            <a:ext cx="383402" cy="3834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TextBox 30">
            <a:extLst>
              <a:ext uri="{FF2B5EF4-FFF2-40B4-BE49-F238E27FC236}">
                <a16:creationId xmlns:a16="http://schemas.microsoft.com/office/drawing/2014/main" id="{0A630266-B408-6DB7-49FD-6DBF687ED94C}"/>
              </a:ext>
            </a:extLst>
          </p:cNvPr>
          <p:cNvSpPr txBox="1"/>
          <p:nvPr/>
        </p:nvSpPr>
        <p:spPr>
          <a:xfrm>
            <a:off x="7232041" y="2922579"/>
            <a:ext cx="715758" cy="307777"/>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srgbClr val="248814"/>
                </a:solidFill>
                <a:effectLst/>
                <a:uLnTx/>
                <a:uFillTx/>
                <a:latin typeface="Trebuchet MS" panose="020B0603020202020204"/>
                <a:ea typeface="+mn-ea"/>
                <a:cs typeface="+mn-cs"/>
              </a:rPr>
              <a:t>VPC</a:t>
            </a:r>
            <a:endParaRPr kumimoji="0" lang="en-US" sz="1000" b="0" i="0" u="none" strike="noStrike" kern="1200" cap="none" spc="0" normalizeH="0" baseline="0" noProof="0" dirty="0">
              <a:ln>
                <a:noFill/>
              </a:ln>
              <a:solidFill>
                <a:srgbClr val="248814"/>
              </a:solidFill>
              <a:effectLst/>
              <a:uLnTx/>
              <a:uFillTx/>
              <a:latin typeface="Trebuchet MS" panose="020B0603020202020204"/>
              <a:ea typeface="+mn-ea"/>
              <a:cs typeface="+mn-cs"/>
            </a:endParaRPr>
          </a:p>
        </p:txBody>
      </p:sp>
      <p:pic>
        <p:nvPicPr>
          <p:cNvPr id="32" name="Graphic 27">
            <a:extLst>
              <a:ext uri="{FF2B5EF4-FFF2-40B4-BE49-F238E27FC236}">
                <a16:creationId xmlns:a16="http://schemas.microsoft.com/office/drawing/2014/main" id="{1EA3480B-8F6A-D7E2-3F91-43D1111FF39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93244" y="2556819"/>
            <a:ext cx="731520" cy="731520"/>
          </a:xfrm>
          <a:prstGeom prst="rect">
            <a:avLst/>
          </a:prstGeom>
          <a:solidFill>
            <a:schemeClr val="bg1"/>
          </a:solidFill>
          <a:ln>
            <a:noFill/>
          </a:ln>
        </p:spPr>
      </p:pic>
      <p:sp>
        <p:nvSpPr>
          <p:cNvPr id="33" name="TextBox 32">
            <a:extLst>
              <a:ext uri="{FF2B5EF4-FFF2-40B4-BE49-F238E27FC236}">
                <a16:creationId xmlns:a16="http://schemas.microsoft.com/office/drawing/2014/main" id="{40A5FD82-85C9-04C8-F020-B0CAD2EC1976}"/>
              </a:ext>
            </a:extLst>
          </p:cNvPr>
          <p:cNvSpPr txBox="1"/>
          <p:nvPr/>
        </p:nvSpPr>
        <p:spPr>
          <a:xfrm>
            <a:off x="8447750" y="3442116"/>
            <a:ext cx="1422508" cy="348343"/>
          </a:xfrm>
          <a:prstGeom prst="rect">
            <a:avLst/>
          </a:prstGeom>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6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Private  </a:t>
            </a:r>
            <a:r>
              <a:rPr kumimoji="0" lang="en-US" sz="1600" b="0" i="0" u="none" strike="noStrike" kern="1200" cap="none" spc="0" normalizeH="0" noProof="0" dirty="0">
                <a:ln>
                  <a:noFill/>
                </a:ln>
                <a:solidFill>
                  <a:srgbClr val="E5E5E5">
                    <a:lumMod val="10000"/>
                  </a:srgbClr>
                </a:solidFill>
                <a:effectLst/>
                <a:uLnTx/>
                <a:uFillTx/>
                <a:latin typeface="Trebuchet MS" panose="020B0603020202020204"/>
                <a:ea typeface="PS TT Commons" charset="0"/>
                <a:cs typeface="PS TT Commons" charset="0"/>
              </a:rPr>
              <a:t>Hosted Zone</a:t>
            </a:r>
            <a:endParaRPr kumimoji="0" lang="en-US" sz="16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endParaRPr>
          </a:p>
        </p:txBody>
      </p:sp>
      <p:sp>
        <p:nvSpPr>
          <p:cNvPr id="35" name="TextBox 34">
            <a:extLst>
              <a:ext uri="{FF2B5EF4-FFF2-40B4-BE49-F238E27FC236}">
                <a16:creationId xmlns:a16="http://schemas.microsoft.com/office/drawing/2014/main" id="{5E730A80-B12C-9325-E959-2E3DD9C11C2D}"/>
              </a:ext>
            </a:extLst>
          </p:cNvPr>
          <p:cNvSpPr txBox="1"/>
          <p:nvPr/>
        </p:nvSpPr>
        <p:spPr>
          <a:xfrm>
            <a:off x="6947741" y="5426599"/>
            <a:ext cx="1992177" cy="531970"/>
          </a:xfrm>
          <a:prstGeom prst="rect">
            <a:avLst/>
          </a:prstGeom>
        </p:spPr>
        <p:txBody>
          <a:bodyPr vert="horz" wrap="square" lIns="0" tIns="32970" rIns="65939" bIns="32970" rtlCol="0" anchor="b" anchorCtr="0">
            <a:noAutofit/>
          </a:bodyPr>
          <a:lstStyle/>
          <a:p>
            <a:pPr algn="ctr" defTabSz="439502">
              <a:lnSpc>
                <a:spcPct val="85000"/>
              </a:lnSpc>
              <a:spcBef>
                <a:spcPct val="0"/>
              </a:spcBef>
              <a:defRPr/>
            </a:pPr>
            <a:r>
              <a:rPr lang="en-US" sz="1400" dirty="0">
                <a:solidFill>
                  <a:srgbClr val="E5E5E5">
                    <a:lumMod val="10000"/>
                  </a:srgbClr>
                </a:solidFill>
                <a:ea typeface="PS TT Commons" charset="0"/>
                <a:cs typeface="PS TT Commons" charset="0"/>
              </a:rPr>
              <a:t>app.mycorp.com</a:t>
            </a:r>
          </a:p>
          <a:p>
            <a:pPr marL="0" marR="0" lvl="0" indent="0" algn="ctr" defTabSz="439502" rtl="0" eaLnBrk="1" fontAlgn="auto" latinLnBrk="0" hangingPunct="1">
              <a:lnSpc>
                <a:spcPct val="85000"/>
              </a:lnSpc>
              <a:spcBef>
                <a:spcPct val="0"/>
              </a:spcBef>
              <a:spcAft>
                <a:spcPts val="0"/>
              </a:spcAft>
              <a:buClrTx/>
              <a:buSzTx/>
              <a:buFontTx/>
              <a:buNone/>
              <a:tabLst/>
              <a:defRPr/>
            </a:pPr>
            <a:r>
              <a:rPr lang="en-US" sz="1400" dirty="0">
                <a:solidFill>
                  <a:srgbClr val="E5E5E5">
                    <a:lumMod val="10000"/>
                  </a:srgbClr>
                </a:solidFill>
                <a:latin typeface="Trebuchet MS" panose="020B0603020202020204"/>
                <a:ea typeface="PS TT Commons" charset="0"/>
                <a:cs typeface="PS TT Commons" charset="0"/>
              </a:rPr>
              <a:t>Private IP 10.0.0.12</a:t>
            </a:r>
            <a:endParaRPr kumimoji="0" lang="en-US" sz="14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endParaRPr>
          </a:p>
        </p:txBody>
      </p:sp>
      <p:pic>
        <p:nvPicPr>
          <p:cNvPr id="36" name="Graphic 60">
            <a:extLst>
              <a:ext uri="{FF2B5EF4-FFF2-40B4-BE49-F238E27FC236}">
                <a16:creationId xmlns:a16="http://schemas.microsoft.com/office/drawing/2014/main" id="{3CE1308C-F388-0D62-233B-59571961AD4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07417" y="4859788"/>
            <a:ext cx="609547" cy="6095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 name="TextBox 36">
            <a:extLst>
              <a:ext uri="{FF2B5EF4-FFF2-40B4-BE49-F238E27FC236}">
                <a16:creationId xmlns:a16="http://schemas.microsoft.com/office/drawing/2014/main" id="{6A2C5A06-F1C3-6FB4-655D-928BE8D7EB3C}"/>
              </a:ext>
            </a:extLst>
          </p:cNvPr>
          <p:cNvSpPr txBox="1"/>
          <p:nvPr/>
        </p:nvSpPr>
        <p:spPr>
          <a:xfrm>
            <a:off x="9159004" y="5426599"/>
            <a:ext cx="1992177" cy="531970"/>
          </a:xfrm>
          <a:prstGeom prst="rect">
            <a:avLst/>
          </a:prstGeom>
        </p:spPr>
        <p:txBody>
          <a:bodyPr vert="horz" wrap="square" lIns="0" tIns="32970" rIns="65939" bIns="32970" rtlCol="0" anchor="b" anchorCtr="0">
            <a:noAutofit/>
          </a:bodyPr>
          <a:lstStyle/>
          <a:p>
            <a:pPr algn="ctr" defTabSz="439502">
              <a:lnSpc>
                <a:spcPct val="85000"/>
              </a:lnSpc>
              <a:spcBef>
                <a:spcPct val="0"/>
              </a:spcBef>
              <a:defRPr/>
            </a:pPr>
            <a:r>
              <a:rPr lang="en-US" sz="1400" dirty="0">
                <a:solidFill>
                  <a:srgbClr val="E5E5E5">
                    <a:lumMod val="10000"/>
                  </a:srgbClr>
                </a:solidFill>
                <a:ea typeface="PS TT Commons" charset="0"/>
                <a:cs typeface="PS TT Commons" charset="0"/>
              </a:rPr>
              <a:t>db.mycorp.com</a:t>
            </a:r>
          </a:p>
          <a:p>
            <a:pPr marL="0" marR="0" lvl="0" indent="0" algn="ctr" defTabSz="439502" rtl="0" eaLnBrk="1" fontAlgn="auto" latinLnBrk="0" hangingPunct="1">
              <a:lnSpc>
                <a:spcPct val="85000"/>
              </a:lnSpc>
              <a:spcBef>
                <a:spcPct val="0"/>
              </a:spcBef>
              <a:spcAft>
                <a:spcPts val="0"/>
              </a:spcAft>
              <a:buClrTx/>
              <a:buSzTx/>
              <a:buFontTx/>
              <a:buNone/>
              <a:tabLst/>
              <a:defRPr/>
            </a:pPr>
            <a:r>
              <a:rPr lang="en-US" sz="1400" dirty="0">
                <a:solidFill>
                  <a:srgbClr val="E5E5E5">
                    <a:lumMod val="10000"/>
                  </a:srgbClr>
                </a:solidFill>
                <a:latin typeface="Trebuchet MS" panose="020B0603020202020204"/>
                <a:ea typeface="PS TT Commons" charset="0"/>
                <a:cs typeface="PS TT Commons" charset="0"/>
              </a:rPr>
              <a:t>Private IP 10.0.0.18</a:t>
            </a:r>
            <a:endParaRPr kumimoji="0" lang="en-US" sz="14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endParaRPr>
          </a:p>
        </p:txBody>
      </p:sp>
      <p:pic>
        <p:nvPicPr>
          <p:cNvPr id="40" name="Graphic 53">
            <a:extLst>
              <a:ext uri="{FF2B5EF4-FFF2-40B4-BE49-F238E27FC236}">
                <a16:creationId xmlns:a16="http://schemas.microsoft.com/office/drawing/2014/main" id="{DAB1326E-4576-E95D-82E7-9FB70D0531B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848768" y="4859788"/>
            <a:ext cx="612648" cy="6126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TextBox 40">
            <a:extLst>
              <a:ext uri="{FF2B5EF4-FFF2-40B4-BE49-F238E27FC236}">
                <a16:creationId xmlns:a16="http://schemas.microsoft.com/office/drawing/2014/main" id="{F9B7A13A-2FCA-DA39-AC62-EA7F7CF2DB7F}"/>
              </a:ext>
            </a:extLst>
          </p:cNvPr>
          <p:cNvSpPr txBox="1"/>
          <p:nvPr/>
        </p:nvSpPr>
        <p:spPr>
          <a:xfrm rot="18727788">
            <a:off x="7408906" y="4075075"/>
            <a:ext cx="1518372" cy="348343"/>
          </a:xfrm>
          <a:prstGeom prst="rect">
            <a:avLst/>
          </a:prstGeom>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lang="en-US" sz="1400" dirty="0">
                <a:solidFill>
                  <a:srgbClr val="E5E5E5">
                    <a:lumMod val="10000"/>
                  </a:srgbClr>
                </a:solidFill>
                <a:latin typeface="Trebuchet MS" panose="020B0603020202020204"/>
                <a:ea typeface="PS TT Commons" charset="0"/>
                <a:cs typeface="PS TT Commons" charset="0"/>
              </a:rPr>
              <a:t>db.mycorp.com</a:t>
            </a:r>
            <a:endParaRPr kumimoji="0" lang="en-US" sz="14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endParaRPr>
          </a:p>
        </p:txBody>
      </p:sp>
      <p:cxnSp>
        <p:nvCxnSpPr>
          <p:cNvPr id="42" name="Straight Arrow Connector 41">
            <a:extLst>
              <a:ext uri="{FF2B5EF4-FFF2-40B4-BE49-F238E27FC236}">
                <a16:creationId xmlns:a16="http://schemas.microsoft.com/office/drawing/2014/main" id="{6F0F3F4D-B91E-9848-A1B5-8343FA62DAEA}"/>
              </a:ext>
            </a:extLst>
          </p:cNvPr>
          <p:cNvCxnSpPr>
            <a:cxnSpLocks/>
            <a:stCxn id="36" idx="0"/>
          </p:cNvCxnSpPr>
          <p:nvPr/>
        </p:nvCxnSpPr>
        <p:spPr>
          <a:xfrm flipV="1">
            <a:off x="7912191" y="3744862"/>
            <a:ext cx="1054267" cy="1114926"/>
          </a:xfrm>
          <a:prstGeom prst="straightConnector1">
            <a:avLst/>
          </a:prstGeom>
          <a:ln w="28575">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1C0D2C4B-5E53-9AC6-9127-4B5FDF3188F7}"/>
              </a:ext>
            </a:extLst>
          </p:cNvPr>
          <p:cNvCxnSpPr>
            <a:cxnSpLocks/>
          </p:cNvCxnSpPr>
          <p:nvPr/>
        </p:nvCxnSpPr>
        <p:spPr>
          <a:xfrm flipH="1">
            <a:off x="8168092" y="3869584"/>
            <a:ext cx="901781" cy="964622"/>
          </a:xfrm>
          <a:prstGeom prst="straightConnector1">
            <a:avLst/>
          </a:prstGeom>
          <a:ln w="28575">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760C3335-9DAD-F389-895B-0528DF3B6796}"/>
              </a:ext>
            </a:extLst>
          </p:cNvPr>
          <p:cNvSpPr txBox="1"/>
          <p:nvPr/>
        </p:nvSpPr>
        <p:spPr>
          <a:xfrm rot="18725293">
            <a:off x="7982797" y="4250089"/>
            <a:ext cx="1518372" cy="348343"/>
          </a:xfrm>
          <a:prstGeom prst="rect">
            <a:avLst/>
          </a:prstGeom>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lang="en-US" sz="1400" dirty="0">
                <a:solidFill>
                  <a:srgbClr val="E5E5E5">
                    <a:lumMod val="10000"/>
                  </a:srgbClr>
                </a:solidFill>
                <a:latin typeface="Trebuchet MS" panose="020B0603020202020204"/>
                <a:ea typeface="PS TT Commons" charset="0"/>
                <a:cs typeface="PS TT Commons" charset="0"/>
              </a:rPr>
              <a:t>10.0.0.18</a:t>
            </a:r>
            <a:endParaRPr kumimoji="0" lang="en-US" sz="14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endParaRPr>
          </a:p>
        </p:txBody>
      </p:sp>
      <p:cxnSp>
        <p:nvCxnSpPr>
          <p:cNvPr id="52" name="Straight Arrow Connector 51">
            <a:extLst>
              <a:ext uri="{FF2B5EF4-FFF2-40B4-BE49-F238E27FC236}">
                <a16:creationId xmlns:a16="http://schemas.microsoft.com/office/drawing/2014/main" id="{4F83D7AD-4BFB-D5F3-CD7B-9CE913064DE6}"/>
              </a:ext>
            </a:extLst>
          </p:cNvPr>
          <p:cNvCxnSpPr>
            <a:cxnSpLocks/>
            <a:stCxn id="36" idx="3"/>
            <a:endCxn id="40" idx="1"/>
          </p:cNvCxnSpPr>
          <p:nvPr/>
        </p:nvCxnSpPr>
        <p:spPr>
          <a:xfrm>
            <a:off x="8216964" y="5164562"/>
            <a:ext cx="1631804" cy="1550"/>
          </a:xfrm>
          <a:prstGeom prst="straightConnector1">
            <a:avLst/>
          </a:prstGeom>
          <a:ln w="28575">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D6A64A55-FC3E-DB5B-AA1A-4181D255377B}"/>
              </a:ext>
            </a:extLst>
          </p:cNvPr>
          <p:cNvSpPr/>
          <p:nvPr/>
        </p:nvSpPr>
        <p:spPr>
          <a:xfrm>
            <a:off x="3518809" y="4042744"/>
            <a:ext cx="1228372" cy="247579"/>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A Record</a:t>
            </a:r>
          </a:p>
        </p:txBody>
      </p:sp>
    </p:spTree>
    <p:extLst>
      <p:ext uri="{BB962C8B-B14F-4D97-AF65-F5344CB8AC3E}">
        <p14:creationId xmlns:p14="http://schemas.microsoft.com/office/powerpoint/2010/main" val="1667553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1"/>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9"/>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2"/>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3"/>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9"/>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35"/>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36"/>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7"/>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40"/>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42"/>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41"/>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45"/>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51"/>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6" grpId="0"/>
      <p:bldP spid="12" grpId="0" animBg="1"/>
      <p:bldP spid="14" grpId="0" animBg="1"/>
      <p:bldP spid="15" grpId="0"/>
      <p:bldP spid="19" grpId="0"/>
      <p:bldP spid="28" grpId="0"/>
      <p:bldP spid="29" grpId="0" animBg="1"/>
      <p:bldP spid="31" grpId="0" animBg="1"/>
      <p:bldP spid="33" grpId="0"/>
      <p:bldP spid="35" grpId="0"/>
      <p:bldP spid="37" grpId="0"/>
      <p:bldP spid="41" grpId="0"/>
      <p:bldP spid="51" grpId="0"/>
      <p:bldP spid="22"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C2733-32AF-4B14-9D97-6842C2DE05BA}"/>
              </a:ext>
            </a:extLst>
          </p:cNvPr>
          <p:cNvSpPr>
            <a:spLocks noGrp="1"/>
          </p:cNvSpPr>
          <p:nvPr>
            <p:ph type="title"/>
          </p:nvPr>
        </p:nvSpPr>
        <p:spPr/>
        <p:txBody>
          <a:bodyPr/>
          <a:lstStyle/>
          <a:p>
            <a:r>
              <a:rPr lang="en-US" dirty="0"/>
              <a:t>Route 53 Routing Policies</a:t>
            </a:r>
          </a:p>
        </p:txBody>
      </p:sp>
      <p:graphicFrame>
        <p:nvGraphicFramePr>
          <p:cNvPr id="3" name="Table 3">
            <a:extLst>
              <a:ext uri="{FF2B5EF4-FFF2-40B4-BE49-F238E27FC236}">
                <a16:creationId xmlns:a16="http://schemas.microsoft.com/office/drawing/2014/main" id="{085B9AAF-218B-4893-A260-F86000BF0F3B}"/>
              </a:ext>
            </a:extLst>
          </p:cNvPr>
          <p:cNvGraphicFramePr>
            <a:graphicFrameLocks noGrp="1"/>
          </p:cNvGraphicFramePr>
          <p:nvPr>
            <p:extLst>
              <p:ext uri="{D42A27DB-BD31-4B8C-83A1-F6EECF244321}">
                <p14:modId xmlns:p14="http://schemas.microsoft.com/office/powerpoint/2010/main" val="1515875604"/>
              </p:ext>
            </p:extLst>
          </p:nvPr>
        </p:nvGraphicFramePr>
        <p:xfrm>
          <a:off x="484223" y="1696047"/>
          <a:ext cx="11223553" cy="4620034"/>
        </p:xfrm>
        <a:graphic>
          <a:graphicData uri="http://schemas.openxmlformats.org/drawingml/2006/table">
            <a:tbl>
              <a:tblPr firstRow="1" firstCol="1" bandRow="1">
                <a:tableStyleId>{073A0DAA-6AF3-43AB-8588-CEC1D06C72B9}</a:tableStyleId>
              </a:tblPr>
              <a:tblGrid>
                <a:gridCol w="2054261">
                  <a:extLst>
                    <a:ext uri="{9D8B030D-6E8A-4147-A177-3AD203B41FA5}">
                      <a16:colId xmlns:a16="http://schemas.microsoft.com/office/drawing/2014/main" val="292939973"/>
                    </a:ext>
                  </a:extLst>
                </a:gridCol>
                <a:gridCol w="9169292">
                  <a:extLst>
                    <a:ext uri="{9D8B030D-6E8A-4147-A177-3AD203B41FA5}">
                      <a16:colId xmlns:a16="http://schemas.microsoft.com/office/drawing/2014/main" val="157135218"/>
                    </a:ext>
                  </a:extLst>
                </a:gridCol>
              </a:tblGrid>
              <a:tr h="611135">
                <a:tc>
                  <a:txBody>
                    <a:bodyPr/>
                    <a:lstStyle/>
                    <a:p>
                      <a:r>
                        <a:rPr lang="en-US" sz="2800" dirty="0"/>
                        <a:t>POLICY</a:t>
                      </a:r>
                    </a:p>
                  </a:txBody>
                  <a:tcPr/>
                </a:tc>
                <a:tc>
                  <a:txBody>
                    <a:bodyPr/>
                    <a:lstStyle/>
                    <a:p>
                      <a:r>
                        <a:rPr lang="en-US" sz="2800" dirty="0"/>
                        <a:t>DESCRIPTION</a:t>
                      </a:r>
                    </a:p>
                  </a:txBody>
                  <a:tcPr/>
                </a:tc>
                <a:extLst>
                  <a:ext uri="{0D108BD9-81ED-4DB2-BD59-A6C34878D82A}">
                    <a16:rowId xmlns:a16="http://schemas.microsoft.com/office/drawing/2014/main" val="3440896434"/>
                  </a:ext>
                </a:extLst>
              </a:tr>
              <a:tr h="689421">
                <a:tc>
                  <a:txBody>
                    <a:bodyPr/>
                    <a:lstStyle/>
                    <a:p>
                      <a:r>
                        <a:rPr lang="en-US" sz="1800" dirty="0"/>
                        <a:t>SIMPLE</a:t>
                      </a:r>
                    </a:p>
                  </a:txBody>
                  <a:tcPr anchor="ctr"/>
                </a:tc>
                <a:tc>
                  <a:txBody>
                    <a:bodyPr/>
                    <a:lstStyle/>
                    <a:p>
                      <a:r>
                        <a:rPr lang="en-US" sz="1800" dirty="0"/>
                        <a:t>Routes all requests to the IP or domain name you assign</a:t>
                      </a:r>
                    </a:p>
                    <a:p>
                      <a:r>
                        <a:rPr lang="en-US" sz="1800" dirty="0"/>
                        <a:t>The default routing policy for new record sets</a:t>
                      </a:r>
                    </a:p>
                  </a:txBody>
                  <a:tcPr anchor="ctr"/>
                </a:tc>
                <a:extLst>
                  <a:ext uri="{0D108BD9-81ED-4DB2-BD59-A6C34878D82A}">
                    <a16:rowId xmlns:a16="http://schemas.microsoft.com/office/drawing/2014/main" val="2013947591"/>
                  </a:ext>
                </a:extLst>
              </a:tr>
              <a:tr h="689421">
                <a:tc>
                  <a:txBody>
                    <a:bodyPr/>
                    <a:lstStyle/>
                    <a:p>
                      <a:r>
                        <a:rPr lang="en-US" sz="1800" dirty="0"/>
                        <a:t>FAILOVER</a:t>
                      </a:r>
                    </a:p>
                  </a:txBody>
                  <a:tcPr anchor="ctr"/>
                </a:tc>
                <a:tc>
                  <a:txBody>
                    <a:bodyPr/>
                    <a:lstStyle/>
                    <a:p>
                      <a:r>
                        <a:rPr lang="en-US" sz="1800" dirty="0"/>
                        <a:t>Routes to the primary resource that you specify, so long as it’s healthy; </a:t>
                      </a:r>
                      <a:br>
                        <a:rPr lang="en-US" sz="1800" dirty="0"/>
                      </a:br>
                      <a:r>
                        <a:rPr lang="en-US" sz="1800" dirty="0"/>
                        <a:t>if it’s unhealthy, routes to the secondary</a:t>
                      </a:r>
                    </a:p>
                  </a:txBody>
                  <a:tcPr anchor="ctr"/>
                </a:tc>
                <a:extLst>
                  <a:ext uri="{0D108BD9-81ED-4DB2-BD59-A6C34878D82A}">
                    <a16:rowId xmlns:a16="http://schemas.microsoft.com/office/drawing/2014/main" val="3023438571"/>
                  </a:ext>
                </a:extLst>
              </a:tr>
              <a:tr h="689421">
                <a:tc>
                  <a:txBody>
                    <a:bodyPr/>
                    <a:lstStyle/>
                    <a:p>
                      <a:r>
                        <a:rPr lang="en-US" sz="1800" dirty="0"/>
                        <a:t>GEOLOCATION</a:t>
                      </a:r>
                    </a:p>
                  </a:txBody>
                  <a:tcPr anchor="ctr"/>
                </a:tc>
                <a:tc>
                  <a:txBody>
                    <a:bodyPr/>
                    <a:lstStyle/>
                    <a:p>
                      <a:r>
                        <a:rPr lang="en-US" sz="1800" dirty="0"/>
                        <a:t>Routes based on the location of </a:t>
                      </a:r>
                      <a:r>
                        <a:rPr lang="en-US" sz="1800" b="1" dirty="0"/>
                        <a:t>users</a:t>
                      </a:r>
                      <a:r>
                        <a:rPr lang="en-US" sz="1800" dirty="0"/>
                        <a:t> (using IP address, country, etc.) and decides which resource to send (e.g., localized languages or campaigns)</a:t>
                      </a:r>
                    </a:p>
                  </a:txBody>
                  <a:tcPr anchor="ctr"/>
                </a:tc>
                <a:extLst>
                  <a:ext uri="{0D108BD9-81ED-4DB2-BD59-A6C34878D82A}">
                    <a16:rowId xmlns:a16="http://schemas.microsoft.com/office/drawing/2014/main" val="798748446"/>
                  </a:ext>
                </a:extLst>
              </a:tr>
              <a:tr h="689421">
                <a:tc>
                  <a:txBody>
                    <a:bodyPr/>
                    <a:lstStyle/>
                    <a:p>
                      <a:r>
                        <a:rPr lang="en-US" sz="1800" dirty="0" err="1"/>
                        <a:t>GEOPROXIMITY</a:t>
                      </a:r>
                      <a:endParaRPr lang="en-US" sz="1800" dirty="0"/>
                    </a:p>
                  </a:txBody>
                  <a:tcPr anchor="ctr"/>
                </a:tc>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en-US" sz="1800" dirty="0"/>
                        <a:t>Routes based on the location of </a:t>
                      </a:r>
                      <a:r>
                        <a:rPr lang="en-US" sz="1800" b="1" dirty="0"/>
                        <a:t>resources </a:t>
                      </a:r>
                      <a:r>
                        <a:rPr lang="en-US" sz="1800" b="0" dirty="0"/>
                        <a:t>and uses a bias </a:t>
                      </a:r>
                      <a:r>
                        <a:rPr lang="en-US" sz="1800" b="1" dirty="0"/>
                        <a:t>(</a:t>
                      </a:r>
                      <a:r>
                        <a:rPr lang="en-US" sz="1800" b="0" dirty="0"/>
                        <a:t>e.g., server in Oregon might be larger than Virginia so route to Oregon even though it’s farther away) </a:t>
                      </a:r>
                    </a:p>
                  </a:txBody>
                  <a:tcPr anchor="ctr"/>
                </a:tc>
                <a:extLst>
                  <a:ext uri="{0D108BD9-81ED-4DB2-BD59-A6C34878D82A}">
                    <a16:rowId xmlns:a16="http://schemas.microsoft.com/office/drawing/2014/main" val="1772993126"/>
                  </a:ext>
                </a:extLst>
              </a:tr>
              <a:tr h="611135">
                <a:tc>
                  <a:txBody>
                    <a:bodyPr/>
                    <a:lstStyle/>
                    <a:p>
                      <a:r>
                        <a:rPr lang="en-US" sz="1800" dirty="0"/>
                        <a:t>LATENCY</a:t>
                      </a:r>
                    </a:p>
                  </a:txBody>
                  <a:tcPr anchor="ctr"/>
                </a:tc>
                <a:tc>
                  <a:txBody>
                    <a:bodyPr/>
                    <a:lstStyle/>
                    <a:p>
                      <a:r>
                        <a:rPr lang="en-US" sz="1800" dirty="0"/>
                        <a:t>Route traffic to the region that provides the best latency for the user</a:t>
                      </a:r>
                    </a:p>
                  </a:txBody>
                  <a:tcPr anchor="ctr"/>
                </a:tc>
                <a:extLst>
                  <a:ext uri="{0D108BD9-81ED-4DB2-BD59-A6C34878D82A}">
                    <a16:rowId xmlns:a16="http://schemas.microsoft.com/office/drawing/2014/main" val="488809338"/>
                  </a:ext>
                </a:extLst>
              </a:tr>
              <a:tr h="611135">
                <a:tc>
                  <a:txBody>
                    <a:bodyPr/>
                    <a:lstStyle/>
                    <a:p>
                      <a:r>
                        <a:rPr lang="en-US" sz="1800" dirty="0"/>
                        <a:t>WEIGHTED</a:t>
                      </a:r>
                    </a:p>
                  </a:txBody>
                  <a:tcPr anchor="ctr"/>
                </a:tc>
                <a:tc>
                  <a:txBody>
                    <a:bodyPr/>
                    <a:lstStyle/>
                    <a:p>
                      <a:r>
                        <a:rPr lang="en-US" sz="1800" dirty="0"/>
                        <a:t>Traffic is routed to multiple resources based on a ratio you set (e.g., 50% to Server1, 25% to Server2, 25% to Server3)</a:t>
                      </a:r>
                    </a:p>
                  </a:txBody>
                  <a:tcPr anchor="ctr"/>
                </a:tc>
                <a:extLst>
                  <a:ext uri="{0D108BD9-81ED-4DB2-BD59-A6C34878D82A}">
                    <a16:rowId xmlns:a16="http://schemas.microsoft.com/office/drawing/2014/main" val="1633871812"/>
                  </a:ext>
                </a:extLst>
              </a:tr>
            </a:tbl>
          </a:graphicData>
        </a:graphic>
      </p:graphicFrame>
      <p:sp>
        <p:nvSpPr>
          <p:cNvPr id="4" name="Rectangle 3">
            <a:extLst>
              <a:ext uri="{FF2B5EF4-FFF2-40B4-BE49-F238E27FC236}">
                <a16:creationId xmlns:a16="http://schemas.microsoft.com/office/drawing/2014/main" id="{B6A0DDCC-9006-7B3E-8FA5-85AAF9D689E6}"/>
              </a:ext>
            </a:extLst>
          </p:cNvPr>
          <p:cNvSpPr/>
          <p:nvPr/>
        </p:nvSpPr>
        <p:spPr>
          <a:xfrm>
            <a:off x="308280" y="2314384"/>
            <a:ext cx="11529624" cy="680608"/>
          </a:xfrm>
          <a:prstGeom prst="rect">
            <a:avLst/>
          </a:prstGeom>
          <a:noFill/>
          <a:ln w="38100">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rebuchet MS" panose="020B0603020202020204"/>
              <a:ea typeface="+mn-ea"/>
              <a:cs typeface="+mn-cs"/>
            </a:endParaRPr>
          </a:p>
        </p:txBody>
      </p:sp>
      <p:sp>
        <p:nvSpPr>
          <p:cNvPr id="5" name="Rectangle 4">
            <a:extLst>
              <a:ext uri="{FF2B5EF4-FFF2-40B4-BE49-F238E27FC236}">
                <a16:creationId xmlns:a16="http://schemas.microsoft.com/office/drawing/2014/main" id="{63E45AA8-5569-CA48-0B94-763D0F610B3A}"/>
              </a:ext>
            </a:extLst>
          </p:cNvPr>
          <p:cNvSpPr/>
          <p:nvPr/>
        </p:nvSpPr>
        <p:spPr>
          <a:xfrm>
            <a:off x="308280" y="2990804"/>
            <a:ext cx="11529624" cy="680608"/>
          </a:xfrm>
          <a:prstGeom prst="rect">
            <a:avLst/>
          </a:prstGeom>
          <a:noFill/>
          <a:ln w="38100">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rebuchet MS" panose="020B0603020202020204"/>
              <a:ea typeface="+mn-ea"/>
              <a:cs typeface="+mn-cs"/>
            </a:endParaRPr>
          </a:p>
        </p:txBody>
      </p:sp>
      <p:sp>
        <p:nvSpPr>
          <p:cNvPr id="6" name="Rectangle 5">
            <a:extLst>
              <a:ext uri="{FF2B5EF4-FFF2-40B4-BE49-F238E27FC236}">
                <a16:creationId xmlns:a16="http://schemas.microsoft.com/office/drawing/2014/main" id="{C998A32F-FC4F-FCFB-EE92-1D9D56FE7684}"/>
              </a:ext>
            </a:extLst>
          </p:cNvPr>
          <p:cNvSpPr/>
          <p:nvPr/>
        </p:nvSpPr>
        <p:spPr>
          <a:xfrm>
            <a:off x="304799" y="3697917"/>
            <a:ext cx="11529624" cy="1364414"/>
          </a:xfrm>
          <a:prstGeom prst="rect">
            <a:avLst/>
          </a:prstGeom>
          <a:noFill/>
          <a:ln w="38100">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rebuchet MS" panose="020B0603020202020204"/>
              <a:ea typeface="+mn-ea"/>
              <a:cs typeface="+mn-cs"/>
            </a:endParaRPr>
          </a:p>
        </p:txBody>
      </p:sp>
      <p:sp>
        <p:nvSpPr>
          <p:cNvPr id="7" name="Rectangle 6">
            <a:extLst>
              <a:ext uri="{FF2B5EF4-FFF2-40B4-BE49-F238E27FC236}">
                <a16:creationId xmlns:a16="http://schemas.microsoft.com/office/drawing/2014/main" id="{4101494A-964A-8EA4-8AF0-0DA206DB7D06}"/>
              </a:ext>
            </a:extLst>
          </p:cNvPr>
          <p:cNvSpPr/>
          <p:nvPr/>
        </p:nvSpPr>
        <p:spPr>
          <a:xfrm>
            <a:off x="304799" y="5075583"/>
            <a:ext cx="11529624" cy="581350"/>
          </a:xfrm>
          <a:prstGeom prst="rect">
            <a:avLst/>
          </a:prstGeom>
          <a:noFill/>
          <a:ln w="38100">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rebuchet MS" panose="020B0603020202020204"/>
              <a:ea typeface="+mn-ea"/>
              <a:cs typeface="+mn-cs"/>
            </a:endParaRPr>
          </a:p>
        </p:txBody>
      </p:sp>
      <p:sp>
        <p:nvSpPr>
          <p:cNvPr id="8" name="Rectangle 7">
            <a:extLst>
              <a:ext uri="{FF2B5EF4-FFF2-40B4-BE49-F238E27FC236}">
                <a16:creationId xmlns:a16="http://schemas.microsoft.com/office/drawing/2014/main" id="{28425BB7-A818-E3C3-CCD4-298E66E08FD8}"/>
              </a:ext>
            </a:extLst>
          </p:cNvPr>
          <p:cNvSpPr/>
          <p:nvPr/>
        </p:nvSpPr>
        <p:spPr>
          <a:xfrm>
            <a:off x="298175" y="5652053"/>
            <a:ext cx="11529624" cy="635081"/>
          </a:xfrm>
          <a:prstGeom prst="rect">
            <a:avLst/>
          </a:prstGeom>
          <a:noFill/>
          <a:ln w="38100">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2557488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xit" presetSubtype="0" fill="hold" grpId="1" nodeType="clickEffect">
                                  <p:stCondLst>
                                    <p:cond delay="0"/>
                                  </p:stCondLst>
                                  <p:childTnLst>
                                    <p:animEffect transition="out" filter="fade">
                                      <p:cBhvr>
                                        <p:cTn id="10" dur="500"/>
                                        <p:tgtEl>
                                          <p:spTgt spid="4"/>
                                        </p:tgtEl>
                                      </p:cBhvr>
                                    </p:animEffect>
                                    <p:set>
                                      <p:cBhvr>
                                        <p:cTn id="11" dur="1" fill="hold">
                                          <p:stCondLst>
                                            <p:cond delay="499"/>
                                          </p:stCondLst>
                                        </p:cTn>
                                        <p:tgtEl>
                                          <p:spTgt spid="4"/>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5"/>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grpId="1" nodeType="clickEffect">
                                  <p:stCondLst>
                                    <p:cond delay="0"/>
                                  </p:stCondLst>
                                  <p:childTnLst>
                                    <p:animEffect transition="out" filter="fade">
                                      <p:cBhvr>
                                        <p:cTn id="19" dur="500"/>
                                        <p:tgtEl>
                                          <p:spTgt spid="5"/>
                                        </p:tgtEl>
                                      </p:cBhvr>
                                    </p:animEffect>
                                    <p:set>
                                      <p:cBhvr>
                                        <p:cTn id="20" dur="1" fill="hold">
                                          <p:stCondLst>
                                            <p:cond delay="499"/>
                                          </p:stCondLst>
                                        </p:cTn>
                                        <p:tgtEl>
                                          <p:spTgt spid="5"/>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0" presetClass="exit" presetSubtype="0" fill="hold" grpId="1" nodeType="clickEffect">
                                  <p:stCondLst>
                                    <p:cond delay="0"/>
                                  </p:stCondLst>
                                  <p:childTnLst>
                                    <p:animEffect transition="out" filter="fade">
                                      <p:cBhvr>
                                        <p:cTn id="28" dur="500"/>
                                        <p:tgtEl>
                                          <p:spTgt spid="6"/>
                                        </p:tgtEl>
                                      </p:cBhvr>
                                    </p:animEffect>
                                    <p:set>
                                      <p:cBhvr>
                                        <p:cTn id="29" dur="1" fill="hold">
                                          <p:stCondLst>
                                            <p:cond delay="499"/>
                                          </p:stCondLst>
                                        </p:cTn>
                                        <p:tgtEl>
                                          <p:spTgt spid="6"/>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7"/>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0" presetClass="exit" presetSubtype="0" fill="hold" grpId="1" nodeType="clickEffect">
                                  <p:stCondLst>
                                    <p:cond delay="0"/>
                                  </p:stCondLst>
                                  <p:childTnLst>
                                    <p:animEffect transition="out" filter="fade">
                                      <p:cBhvr>
                                        <p:cTn id="37" dur="500"/>
                                        <p:tgtEl>
                                          <p:spTgt spid="7"/>
                                        </p:tgtEl>
                                      </p:cBhvr>
                                    </p:animEffect>
                                    <p:set>
                                      <p:cBhvr>
                                        <p:cTn id="38" dur="1" fill="hold">
                                          <p:stCondLst>
                                            <p:cond delay="499"/>
                                          </p:stCondLst>
                                        </p:cTn>
                                        <p:tgtEl>
                                          <p:spTgt spid="7"/>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0" presetClass="exit" presetSubtype="0" fill="hold" grpId="1" nodeType="clickEffect">
                                  <p:stCondLst>
                                    <p:cond delay="0"/>
                                  </p:stCondLst>
                                  <p:childTnLst>
                                    <p:animEffect transition="out" filter="fade">
                                      <p:cBhvr>
                                        <p:cTn id="46" dur="500"/>
                                        <p:tgtEl>
                                          <p:spTgt spid="8"/>
                                        </p:tgtEl>
                                      </p:cBhvr>
                                    </p:animEffect>
                                    <p:set>
                                      <p:cBhvr>
                                        <p:cTn id="47"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animBg="1"/>
      <p:bldP spid="5" grpId="1" animBg="1"/>
      <p:bldP spid="6" grpId="0" animBg="1"/>
      <p:bldP spid="6" grpId="1" animBg="1"/>
      <p:bldP spid="7" grpId="0" animBg="1"/>
      <p:bldP spid="7" grpId="1" animBg="1"/>
      <p:bldP spid="8" grpId="0" animBg="1"/>
      <p:bldP spid="8" grpId="1"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53AFFD9-B8AD-494D-92FC-D027CE87D32D}"/>
              </a:ext>
            </a:extLst>
          </p:cNvPr>
          <p:cNvSpPr>
            <a:spLocks noGrp="1"/>
          </p:cNvSpPr>
          <p:nvPr>
            <p:ph type="title"/>
          </p:nvPr>
        </p:nvSpPr>
        <p:spPr/>
        <p:txBody>
          <a:bodyPr/>
          <a:lstStyle/>
          <a:p>
            <a:r>
              <a:rPr lang="en-US" dirty="0"/>
              <a:t>Routing with Elastic Load Balancer vs. Route 53</a:t>
            </a:r>
          </a:p>
        </p:txBody>
      </p:sp>
      <p:cxnSp>
        <p:nvCxnSpPr>
          <p:cNvPr id="7" name="Straight Connector 6">
            <a:extLst>
              <a:ext uri="{FF2B5EF4-FFF2-40B4-BE49-F238E27FC236}">
                <a16:creationId xmlns:a16="http://schemas.microsoft.com/office/drawing/2014/main" id="{5332B788-C62C-4BBA-AFF6-E1FA3FE4A01D}"/>
              </a:ext>
            </a:extLst>
          </p:cNvPr>
          <p:cNvCxnSpPr/>
          <p:nvPr/>
        </p:nvCxnSpPr>
        <p:spPr>
          <a:xfrm>
            <a:off x="6096000" y="1576137"/>
            <a:ext cx="0" cy="3753852"/>
          </a:xfrm>
          <a:prstGeom prst="line">
            <a:avLst/>
          </a:prstGeom>
          <a:ln>
            <a:solidFill>
              <a:srgbClr val="FF9900"/>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FE76C268-FACB-4F7B-A633-FA1958FF037D}"/>
              </a:ext>
            </a:extLst>
          </p:cNvPr>
          <p:cNvSpPr txBox="1"/>
          <p:nvPr/>
        </p:nvSpPr>
        <p:spPr>
          <a:xfrm>
            <a:off x="1045032" y="1582155"/>
            <a:ext cx="4778253" cy="517358"/>
          </a:xfrm>
          <a:prstGeom prst="rect">
            <a:avLst/>
          </a:prstGeom>
        </p:spPr>
        <p:txBody>
          <a:bodyPr vert="horz" wrap="square" lIns="0" tIns="32970" rIns="65939" bIns="32970" rtlCol="0" anchor="b" anchorCtr="0">
            <a:noAutofit/>
          </a:bodyPr>
          <a:lstStyle/>
          <a:p>
            <a:pPr marL="0" marR="0" lvl="0" indent="0" algn="r" defTabSz="439502" rtl="0" eaLnBrk="1" fontAlgn="auto" latinLnBrk="0" hangingPunct="1">
              <a:lnSpc>
                <a:spcPct val="85000"/>
              </a:lnSpc>
              <a:spcBef>
                <a:spcPct val="0"/>
              </a:spcBef>
              <a:spcAft>
                <a:spcPts val="0"/>
              </a:spcAft>
              <a:buClrTx/>
              <a:buSzTx/>
              <a:buFontTx/>
              <a:buNone/>
              <a:tabLst/>
              <a:defRPr/>
            </a:pPr>
            <a:r>
              <a:rPr kumimoji="0" lang="en-US" sz="2800" b="1" i="0" u="none" strike="noStrike" kern="1200" cap="none" spc="0" normalizeH="0" baseline="0" noProof="0" dirty="0">
                <a:ln>
                  <a:noFill/>
                </a:ln>
                <a:solidFill>
                  <a:srgbClr val="FF9900"/>
                </a:solidFill>
                <a:effectLst/>
                <a:uLnTx/>
                <a:uFillTx/>
                <a:latin typeface="Trebuchet MS" panose="020B0603020202020204"/>
                <a:ea typeface="PS TT Commons" charset="0"/>
                <a:cs typeface="PS TT Commons" charset="0"/>
              </a:rPr>
              <a:t>ELASTIC LOAD BALANCER</a:t>
            </a:r>
          </a:p>
        </p:txBody>
      </p:sp>
      <p:sp>
        <p:nvSpPr>
          <p:cNvPr id="9" name="TextBox 8">
            <a:extLst>
              <a:ext uri="{FF2B5EF4-FFF2-40B4-BE49-F238E27FC236}">
                <a16:creationId xmlns:a16="http://schemas.microsoft.com/office/drawing/2014/main" id="{E514960F-E408-4D8D-8EA8-763E0FAE2559}"/>
              </a:ext>
            </a:extLst>
          </p:cNvPr>
          <p:cNvSpPr txBox="1"/>
          <p:nvPr/>
        </p:nvSpPr>
        <p:spPr>
          <a:xfrm>
            <a:off x="6368715" y="1582155"/>
            <a:ext cx="4778253" cy="517358"/>
          </a:xfrm>
          <a:prstGeom prst="rect">
            <a:avLst/>
          </a:prstGeom>
        </p:spPr>
        <p:txBody>
          <a:bodyPr vert="horz" wrap="square" lIns="0" tIns="32970" rIns="65939" bIns="32970" rtlCol="0" anchor="b" anchorCtr="0">
            <a:noAutofit/>
          </a:bodyPr>
          <a:lstStyle/>
          <a:p>
            <a:pPr marL="0" marR="0" lvl="0" indent="0" algn="l" defTabSz="439502" rtl="0" eaLnBrk="1" fontAlgn="auto" latinLnBrk="0" hangingPunct="1">
              <a:lnSpc>
                <a:spcPct val="85000"/>
              </a:lnSpc>
              <a:spcBef>
                <a:spcPct val="0"/>
              </a:spcBef>
              <a:spcAft>
                <a:spcPts val="0"/>
              </a:spcAft>
              <a:buClrTx/>
              <a:buSzTx/>
              <a:buFontTx/>
              <a:buNone/>
              <a:tabLst/>
              <a:defRPr/>
            </a:pPr>
            <a:r>
              <a:rPr kumimoji="0" lang="en-US" sz="2800" b="1" i="0" u="none" strike="noStrike" kern="1200" cap="none" spc="0" normalizeH="0" baseline="0" noProof="0" dirty="0">
                <a:ln>
                  <a:noFill/>
                </a:ln>
                <a:solidFill>
                  <a:srgbClr val="FF9900"/>
                </a:solidFill>
                <a:effectLst/>
                <a:uLnTx/>
                <a:uFillTx/>
                <a:latin typeface="Trebuchet MS" panose="020B0603020202020204"/>
                <a:ea typeface="PS TT Commons" charset="0"/>
                <a:cs typeface="PS TT Commons" charset="0"/>
              </a:rPr>
              <a:t>ROUTE</a:t>
            </a:r>
            <a:r>
              <a:rPr kumimoji="0" lang="en-US" sz="2800" b="1" i="0" u="none" strike="noStrike" kern="1200" cap="none" spc="0" normalizeH="0" noProof="0" dirty="0">
                <a:ln>
                  <a:noFill/>
                </a:ln>
                <a:solidFill>
                  <a:srgbClr val="FF9900"/>
                </a:solidFill>
                <a:effectLst/>
                <a:uLnTx/>
                <a:uFillTx/>
                <a:latin typeface="Trebuchet MS" panose="020B0603020202020204"/>
                <a:ea typeface="PS TT Commons" charset="0"/>
                <a:cs typeface="PS TT Commons" charset="0"/>
              </a:rPr>
              <a:t> 53</a:t>
            </a:r>
            <a:endParaRPr kumimoji="0" lang="en-US" sz="2800" b="1" i="0" u="none" strike="noStrike" kern="1200" cap="none" spc="0" normalizeH="0" baseline="0" noProof="0" dirty="0">
              <a:ln>
                <a:noFill/>
              </a:ln>
              <a:solidFill>
                <a:srgbClr val="FF9900"/>
              </a:solidFill>
              <a:effectLst/>
              <a:uLnTx/>
              <a:uFillTx/>
              <a:latin typeface="Trebuchet MS" panose="020B0603020202020204"/>
              <a:ea typeface="PS TT Commons" charset="0"/>
              <a:cs typeface="PS TT Commons" charset="0"/>
            </a:endParaRPr>
          </a:p>
        </p:txBody>
      </p:sp>
      <p:sp>
        <p:nvSpPr>
          <p:cNvPr id="10" name="TextBox 9">
            <a:extLst>
              <a:ext uri="{FF2B5EF4-FFF2-40B4-BE49-F238E27FC236}">
                <a16:creationId xmlns:a16="http://schemas.microsoft.com/office/drawing/2014/main" id="{B8C0DA1E-1D85-4FF7-BE86-93ACE7684235}"/>
              </a:ext>
            </a:extLst>
          </p:cNvPr>
          <p:cNvSpPr txBox="1"/>
          <p:nvPr/>
        </p:nvSpPr>
        <p:spPr>
          <a:xfrm>
            <a:off x="641446" y="2139845"/>
            <a:ext cx="5385612" cy="3585094"/>
          </a:xfrm>
          <a:prstGeom prst="rect">
            <a:avLst/>
          </a:prstGeom>
          <a:noFill/>
        </p:spPr>
        <p:txBody>
          <a:bodyPr vert="horz" wrap="square" lIns="0" tIns="32970" rIns="65939" bIns="32970" rtlCol="0" anchor="t" anchorCtr="0">
            <a:noAutofit/>
          </a:bodyPr>
          <a:lstStyle/>
          <a:p>
            <a:pPr marL="0" marR="0" lvl="0" indent="0" algn="r" defTabSz="439502" rtl="0" eaLnBrk="1" fontAlgn="auto" latinLnBrk="0" hangingPunct="1">
              <a:lnSpc>
                <a:spcPct val="100000"/>
              </a:lnSpc>
              <a:spcBef>
                <a:spcPts val="600"/>
              </a:spcBef>
              <a:spcAft>
                <a:spcPts val="600"/>
              </a:spcAft>
              <a:buClrTx/>
              <a:buSzTx/>
              <a:buFontTx/>
              <a:buNone/>
              <a:tabLst/>
              <a:defRPr/>
            </a:pPr>
            <a:r>
              <a:rPr kumimoji="0" lang="en-US" sz="2000" b="0" i="0" u="none" strike="noStrike" kern="1200" cap="none" spc="0" normalizeH="0" baseline="0" noProof="0" dirty="0">
                <a:ln>
                  <a:noFill/>
                </a:ln>
                <a:solidFill>
                  <a:srgbClr val="404040"/>
                </a:solidFill>
                <a:effectLst/>
                <a:uLnTx/>
                <a:uFillTx/>
                <a:latin typeface="Trebuchet MS" panose="020B0603020202020204"/>
                <a:ea typeface="PS TT Commons" charset="0"/>
                <a:cs typeface="PS TT Commons" charset="0"/>
              </a:rPr>
              <a:t>Balances traffic between EC2 instances in a</a:t>
            </a:r>
            <a:r>
              <a:rPr kumimoji="0" lang="en-US" sz="2000" b="0" i="0" u="none" strike="noStrike" kern="1200" cap="none" spc="0" normalizeH="0" noProof="0" dirty="0">
                <a:ln>
                  <a:noFill/>
                </a:ln>
                <a:solidFill>
                  <a:srgbClr val="404040"/>
                </a:solidFill>
                <a:effectLst/>
                <a:uLnTx/>
                <a:uFillTx/>
                <a:latin typeface="Trebuchet MS" panose="020B0603020202020204"/>
                <a:ea typeface="PS TT Commons" charset="0"/>
                <a:cs typeface="PS TT Commons" charset="0"/>
              </a:rPr>
              <a:t> SINGLE region</a:t>
            </a:r>
          </a:p>
          <a:p>
            <a:pPr marL="0" marR="0" lvl="0" indent="0" algn="r" defTabSz="439502" rtl="0" eaLnBrk="1" fontAlgn="auto" latinLnBrk="0" hangingPunct="1">
              <a:lnSpc>
                <a:spcPct val="100000"/>
              </a:lnSpc>
              <a:spcBef>
                <a:spcPts val="600"/>
              </a:spcBef>
              <a:spcAft>
                <a:spcPts val="600"/>
              </a:spcAft>
              <a:buClrTx/>
              <a:buSzTx/>
              <a:buFontTx/>
              <a:buNone/>
              <a:tabLst/>
              <a:defRPr/>
            </a:pPr>
            <a:r>
              <a:rPr lang="en-US" sz="2000" baseline="0" dirty="0">
                <a:solidFill>
                  <a:srgbClr val="404040"/>
                </a:solidFill>
                <a:latin typeface="Trebuchet MS" panose="020B0603020202020204"/>
                <a:ea typeface="PS TT Commons" charset="0"/>
                <a:cs typeface="PS TT Commons" charset="0"/>
              </a:rPr>
              <a:t>New instances can be</a:t>
            </a:r>
            <a:r>
              <a:rPr lang="en-US" sz="2000" dirty="0">
                <a:solidFill>
                  <a:srgbClr val="404040"/>
                </a:solidFill>
                <a:latin typeface="Trebuchet MS" panose="020B0603020202020204"/>
                <a:ea typeface="PS TT Commons" charset="0"/>
                <a:cs typeface="PS TT Commons" charset="0"/>
              </a:rPr>
              <a:t> added (through an Auto Scaling Group) and routed to automatically</a:t>
            </a:r>
          </a:p>
          <a:p>
            <a:pPr marL="0" marR="0" lvl="0" indent="0" algn="r" defTabSz="439502" rtl="0" eaLnBrk="1" fontAlgn="auto" latinLnBrk="0" hangingPunct="1">
              <a:lnSpc>
                <a:spcPct val="100000"/>
              </a:lnSpc>
              <a:spcBef>
                <a:spcPts val="600"/>
              </a:spcBef>
              <a:spcAft>
                <a:spcPts val="600"/>
              </a:spcAft>
              <a:buClrTx/>
              <a:buSzTx/>
              <a:buFontTx/>
              <a:buNone/>
              <a:tabLst/>
              <a:defRPr/>
            </a:pPr>
            <a:r>
              <a:rPr kumimoji="0" lang="en-US" sz="2000" b="0" i="0" u="none" strike="noStrike" kern="1200" cap="none" spc="0" normalizeH="0" baseline="0" noProof="0" dirty="0">
                <a:ln>
                  <a:noFill/>
                </a:ln>
                <a:solidFill>
                  <a:srgbClr val="404040"/>
                </a:solidFill>
                <a:effectLst/>
                <a:uLnTx/>
                <a:uFillTx/>
                <a:latin typeface="Trebuchet MS" panose="020B0603020202020204"/>
                <a:ea typeface="PS TT Commons" charset="0"/>
                <a:cs typeface="PS TT Commons" charset="0"/>
              </a:rPr>
              <a:t>Unhealthy</a:t>
            </a:r>
            <a:r>
              <a:rPr kumimoji="0" lang="en-US" sz="2000" b="0" i="0" u="none" strike="noStrike" kern="1200" cap="none" spc="0" normalizeH="0" noProof="0" dirty="0">
                <a:ln>
                  <a:noFill/>
                </a:ln>
                <a:solidFill>
                  <a:srgbClr val="404040"/>
                </a:solidFill>
                <a:effectLst/>
                <a:uLnTx/>
                <a:uFillTx/>
                <a:latin typeface="Trebuchet MS" panose="020B0603020202020204"/>
                <a:ea typeface="PS TT Commons" charset="0"/>
                <a:cs typeface="PS TT Commons" charset="0"/>
              </a:rPr>
              <a:t> instances can be </a:t>
            </a:r>
            <a:br>
              <a:rPr kumimoji="0" lang="en-US" sz="2000" b="0" i="0" u="none" strike="noStrike" kern="1200" cap="none" spc="0" normalizeH="0" noProof="0" dirty="0">
                <a:ln>
                  <a:noFill/>
                </a:ln>
                <a:solidFill>
                  <a:srgbClr val="404040"/>
                </a:solidFill>
                <a:effectLst/>
                <a:uLnTx/>
                <a:uFillTx/>
                <a:latin typeface="Trebuchet MS" panose="020B0603020202020204"/>
                <a:ea typeface="PS TT Commons" charset="0"/>
                <a:cs typeface="PS TT Commons" charset="0"/>
              </a:rPr>
            </a:br>
            <a:r>
              <a:rPr kumimoji="0" lang="en-US" sz="2000" b="0" i="0" u="none" strike="noStrike" kern="1200" cap="none" spc="0" normalizeH="0" noProof="0" dirty="0">
                <a:ln>
                  <a:noFill/>
                </a:ln>
                <a:solidFill>
                  <a:srgbClr val="404040"/>
                </a:solidFill>
                <a:effectLst/>
                <a:uLnTx/>
                <a:uFillTx/>
                <a:latin typeface="Trebuchet MS" panose="020B0603020202020204"/>
                <a:ea typeface="PS TT Commons" charset="0"/>
                <a:cs typeface="PS TT Commons" charset="0"/>
              </a:rPr>
              <a:t>removed immediately</a:t>
            </a:r>
          </a:p>
          <a:p>
            <a:pPr marL="0" marR="0" lvl="0" indent="0" algn="r" defTabSz="439502" rtl="0" eaLnBrk="1" fontAlgn="auto" latinLnBrk="0" hangingPunct="1">
              <a:lnSpc>
                <a:spcPct val="100000"/>
              </a:lnSpc>
              <a:spcBef>
                <a:spcPts val="600"/>
              </a:spcBef>
              <a:spcAft>
                <a:spcPts val="600"/>
              </a:spcAft>
              <a:buClrTx/>
              <a:buSzTx/>
              <a:buFontTx/>
              <a:buNone/>
              <a:tabLst/>
              <a:defRPr/>
            </a:pPr>
            <a:r>
              <a:rPr lang="en-US" sz="2000" noProof="0" dirty="0">
                <a:solidFill>
                  <a:srgbClr val="404040"/>
                </a:solidFill>
                <a:latin typeface="Trebuchet MS" panose="020B0603020202020204"/>
                <a:ea typeface="PS TT Commons" charset="0"/>
                <a:cs typeface="PS TT Commons" charset="0"/>
              </a:rPr>
              <a:t>Able to “see” which servers are busier and then route accordingly </a:t>
            </a:r>
            <a:br>
              <a:rPr lang="en-US" sz="2000" noProof="0" dirty="0">
                <a:solidFill>
                  <a:srgbClr val="404040"/>
                </a:solidFill>
                <a:latin typeface="Trebuchet MS" panose="020B0603020202020204"/>
                <a:ea typeface="PS TT Commons" charset="0"/>
                <a:cs typeface="PS TT Commons" charset="0"/>
              </a:rPr>
            </a:br>
            <a:r>
              <a:rPr lang="en-US" sz="2000" noProof="0" dirty="0">
                <a:solidFill>
                  <a:srgbClr val="404040"/>
                </a:solidFill>
                <a:latin typeface="Trebuchet MS" panose="020B0603020202020204"/>
                <a:ea typeface="PS TT Commons" charset="0"/>
                <a:cs typeface="PS TT Commons" charset="0"/>
              </a:rPr>
              <a:t>(</a:t>
            </a:r>
            <a:r>
              <a:rPr lang="en-US" sz="2000" noProof="0" dirty="0" err="1">
                <a:solidFill>
                  <a:srgbClr val="404040"/>
                </a:solidFill>
                <a:latin typeface="Trebuchet MS" panose="020B0603020202020204"/>
                <a:ea typeface="PS TT Commons" charset="0"/>
                <a:cs typeface="PS TT Commons" charset="0"/>
              </a:rPr>
              <a:t>i</a:t>
            </a:r>
            <a:r>
              <a:rPr lang="en-US" sz="2000" noProof="0" dirty="0">
                <a:solidFill>
                  <a:srgbClr val="404040"/>
                </a:solidFill>
                <a:latin typeface="Trebuchet MS" panose="020B0603020202020204"/>
                <a:ea typeface="PS TT Commons" charset="0"/>
                <a:cs typeface="PS TT Commons" charset="0"/>
              </a:rPr>
              <a:t>.</a:t>
            </a:r>
            <a:r>
              <a:rPr lang="en-US" sz="2000" dirty="0">
                <a:solidFill>
                  <a:srgbClr val="404040"/>
                </a:solidFill>
                <a:latin typeface="Trebuchet MS" panose="020B0603020202020204"/>
                <a:ea typeface="PS TT Commons" charset="0"/>
                <a:cs typeface="PS TT Commons" charset="0"/>
              </a:rPr>
              <a:t>e., access to CloudWatch metrics)</a:t>
            </a:r>
            <a:endParaRPr kumimoji="0" lang="en-US" sz="2000" b="0" i="0" u="none" strike="noStrike" kern="1200" cap="none" spc="0" normalizeH="0" baseline="0" noProof="0" dirty="0">
              <a:ln>
                <a:noFill/>
              </a:ln>
              <a:solidFill>
                <a:srgbClr val="404040"/>
              </a:solidFill>
              <a:effectLst/>
              <a:uLnTx/>
              <a:uFillTx/>
              <a:latin typeface="Trebuchet MS" panose="020B0603020202020204"/>
              <a:ea typeface="PS TT Commons" charset="0"/>
              <a:cs typeface="PS TT Commons" charset="0"/>
            </a:endParaRPr>
          </a:p>
        </p:txBody>
      </p:sp>
      <p:sp>
        <p:nvSpPr>
          <p:cNvPr id="11" name="TextBox 10">
            <a:extLst>
              <a:ext uri="{FF2B5EF4-FFF2-40B4-BE49-F238E27FC236}">
                <a16:creationId xmlns:a16="http://schemas.microsoft.com/office/drawing/2014/main" id="{C5A657D1-2C8A-47F1-B42F-CA19C24EABAD}"/>
              </a:ext>
            </a:extLst>
          </p:cNvPr>
          <p:cNvSpPr txBox="1"/>
          <p:nvPr/>
        </p:nvSpPr>
        <p:spPr>
          <a:xfrm>
            <a:off x="6368716" y="2139846"/>
            <a:ext cx="4985079" cy="1830573"/>
          </a:xfrm>
          <a:prstGeom prst="rect">
            <a:avLst/>
          </a:prstGeom>
        </p:spPr>
        <p:txBody>
          <a:bodyPr vert="horz" wrap="square" lIns="0" tIns="32970" rIns="65939" bIns="32970" rtlCol="0" anchor="t" anchorCtr="0">
            <a:noAutofit/>
          </a:bodyPr>
          <a:lstStyle/>
          <a:p>
            <a:pPr marL="0" marR="0" lvl="0" indent="0" algn="l" defTabSz="439502" rtl="0" eaLnBrk="1" fontAlgn="auto" latinLnBrk="0" hangingPunct="1">
              <a:lnSpc>
                <a:spcPct val="100000"/>
              </a:lnSpc>
              <a:spcBef>
                <a:spcPts val="600"/>
              </a:spcBef>
              <a:spcAft>
                <a:spcPts val="600"/>
              </a:spcAft>
              <a:buClrTx/>
              <a:buSzTx/>
              <a:buFontTx/>
              <a:buNone/>
              <a:tabLst/>
              <a:defRPr/>
            </a:pPr>
            <a:r>
              <a:rPr kumimoji="0" lang="en-US" sz="2000" b="0" i="0" u="none" strike="noStrike" kern="1200" cap="none" spc="0" normalizeH="0" baseline="0" noProof="0" dirty="0">
                <a:ln>
                  <a:noFill/>
                </a:ln>
                <a:solidFill>
                  <a:srgbClr val="404040"/>
                </a:solidFill>
                <a:effectLst/>
                <a:uLnTx/>
                <a:uFillTx/>
                <a:latin typeface="Trebuchet MS" panose="020B0603020202020204"/>
                <a:ea typeface="PS TT Commons" charset="0"/>
                <a:cs typeface="PS TT Commons" charset="0"/>
              </a:rPr>
              <a:t>Balances traffic</a:t>
            </a:r>
            <a:r>
              <a:rPr kumimoji="0" lang="en-US" sz="2000" b="0" i="0" u="none" strike="noStrike" kern="1200" cap="none" spc="0" normalizeH="0" noProof="0" dirty="0">
                <a:ln>
                  <a:noFill/>
                </a:ln>
                <a:solidFill>
                  <a:srgbClr val="404040"/>
                </a:solidFill>
                <a:effectLst/>
                <a:uLnTx/>
                <a:uFillTx/>
                <a:latin typeface="Trebuchet MS" panose="020B0603020202020204"/>
                <a:ea typeface="PS TT Commons" charset="0"/>
                <a:cs typeface="PS TT Commons" charset="0"/>
              </a:rPr>
              <a:t> to resources</a:t>
            </a:r>
            <a:br>
              <a:rPr kumimoji="0" lang="en-US" sz="2000" b="0" i="0" u="none" strike="noStrike" kern="1200" cap="none" spc="0" normalizeH="0" noProof="0" dirty="0">
                <a:ln>
                  <a:noFill/>
                </a:ln>
                <a:solidFill>
                  <a:srgbClr val="404040"/>
                </a:solidFill>
                <a:effectLst/>
                <a:uLnTx/>
                <a:uFillTx/>
                <a:latin typeface="Trebuchet MS" panose="020B0603020202020204"/>
                <a:ea typeface="PS TT Commons" charset="0"/>
                <a:cs typeface="PS TT Commons" charset="0"/>
              </a:rPr>
            </a:br>
            <a:r>
              <a:rPr kumimoji="0" lang="en-US" sz="2000" b="0" i="0" u="none" strike="noStrike" kern="1200" cap="none" spc="0" normalizeH="0" noProof="0" dirty="0">
                <a:ln>
                  <a:noFill/>
                </a:ln>
                <a:solidFill>
                  <a:srgbClr val="404040"/>
                </a:solidFill>
                <a:effectLst/>
                <a:uLnTx/>
                <a:uFillTx/>
                <a:latin typeface="Trebuchet MS" panose="020B0603020202020204"/>
                <a:ea typeface="PS TT Commons" charset="0"/>
                <a:cs typeface="PS TT Commons" charset="0"/>
              </a:rPr>
              <a:t>ACROSS regions</a:t>
            </a:r>
          </a:p>
          <a:p>
            <a:pPr marL="0" marR="0" lvl="0" indent="0" algn="l" defTabSz="439502" rtl="0" eaLnBrk="1" fontAlgn="auto" latinLnBrk="0" hangingPunct="1">
              <a:lnSpc>
                <a:spcPct val="100000"/>
              </a:lnSpc>
              <a:spcBef>
                <a:spcPts val="600"/>
              </a:spcBef>
              <a:spcAft>
                <a:spcPts val="600"/>
              </a:spcAft>
              <a:buClrTx/>
              <a:buSzTx/>
              <a:buFontTx/>
              <a:buNone/>
              <a:tabLst/>
              <a:defRPr/>
            </a:pPr>
            <a:r>
              <a:rPr lang="en-US" sz="2000" dirty="0">
                <a:solidFill>
                  <a:srgbClr val="404040"/>
                </a:solidFill>
                <a:latin typeface="Trebuchet MS" panose="020B0603020202020204"/>
                <a:ea typeface="PS TT Commons" charset="0"/>
                <a:cs typeface="PS TT Commons" charset="0"/>
              </a:rPr>
              <a:t>New resources must be manually added/replaced</a:t>
            </a:r>
          </a:p>
          <a:p>
            <a:pPr marL="0" marR="0" lvl="0" indent="0" algn="l" defTabSz="439502" rtl="0" eaLnBrk="1" fontAlgn="auto" latinLnBrk="0" hangingPunct="1">
              <a:lnSpc>
                <a:spcPct val="100000"/>
              </a:lnSpc>
              <a:spcBef>
                <a:spcPts val="600"/>
              </a:spcBef>
              <a:spcAft>
                <a:spcPts val="600"/>
              </a:spcAft>
              <a:buClrTx/>
              <a:buSzTx/>
              <a:buFontTx/>
              <a:buNone/>
              <a:tabLst/>
              <a:defRPr/>
            </a:pPr>
            <a:r>
              <a:rPr kumimoji="0" lang="en-US" sz="2000" b="0" i="0" u="none" strike="noStrike" kern="1200" cap="none" spc="0" normalizeH="0" noProof="0" dirty="0">
                <a:ln>
                  <a:noFill/>
                </a:ln>
                <a:solidFill>
                  <a:srgbClr val="404040"/>
                </a:solidFill>
                <a:effectLst/>
                <a:uLnTx/>
                <a:uFillTx/>
                <a:latin typeface="Trebuchet MS" panose="020B0603020202020204"/>
                <a:ea typeface="PS TT Commons" charset="0"/>
                <a:cs typeface="PS TT Commons" charset="0"/>
              </a:rPr>
              <a:t>DNS is cached so unhealthy targets may be routed to for some time period</a:t>
            </a:r>
          </a:p>
          <a:p>
            <a:pPr marL="0" marR="0" lvl="0" indent="0" algn="l" defTabSz="439502" rtl="0" eaLnBrk="1" fontAlgn="auto" latinLnBrk="0" hangingPunct="1">
              <a:lnSpc>
                <a:spcPct val="100000"/>
              </a:lnSpc>
              <a:spcBef>
                <a:spcPts val="600"/>
              </a:spcBef>
              <a:spcAft>
                <a:spcPts val="600"/>
              </a:spcAft>
              <a:buClrTx/>
              <a:buSzTx/>
              <a:buFontTx/>
              <a:buNone/>
              <a:tabLst/>
              <a:defRPr/>
            </a:pPr>
            <a:r>
              <a:rPr lang="en-US" sz="2000" dirty="0">
                <a:solidFill>
                  <a:srgbClr val="404040"/>
                </a:solidFill>
                <a:latin typeface="Trebuchet MS" panose="020B0603020202020204"/>
                <a:ea typeface="PS TT Commons" charset="0"/>
                <a:cs typeface="PS TT Commons" charset="0"/>
              </a:rPr>
              <a:t>Not able to “see” which servers are busier than others </a:t>
            </a:r>
            <a:br>
              <a:rPr lang="en-US" sz="2000" dirty="0">
                <a:solidFill>
                  <a:srgbClr val="404040"/>
                </a:solidFill>
                <a:latin typeface="Trebuchet MS" panose="020B0603020202020204"/>
                <a:ea typeface="PS TT Commons" charset="0"/>
                <a:cs typeface="PS TT Commons" charset="0"/>
              </a:rPr>
            </a:br>
            <a:r>
              <a:rPr lang="en-US" sz="2000" dirty="0">
                <a:solidFill>
                  <a:srgbClr val="404040"/>
                </a:solidFill>
                <a:latin typeface="Trebuchet MS" panose="020B0603020202020204"/>
                <a:ea typeface="PS TT Commons" charset="0"/>
                <a:cs typeface="PS TT Commons" charset="0"/>
              </a:rPr>
              <a:t>(i.e., no access to CloudWatch metrics)</a:t>
            </a:r>
            <a:endParaRPr kumimoji="0" lang="en-US" sz="2000" b="0" i="0" u="none" strike="noStrike" kern="1200" cap="none" spc="0" normalizeH="0" baseline="0" noProof="0" dirty="0">
              <a:ln>
                <a:noFill/>
              </a:ln>
              <a:solidFill>
                <a:srgbClr val="404040"/>
              </a:solidFill>
              <a:effectLst/>
              <a:uLnTx/>
              <a:uFillTx/>
              <a:latin typeface="Trebuchet MS" panose="020B0603020202020204"/>
              <a:ea typeface="PS TT Commons" charset="0"/>
              <a:cs typeface="PS TT Commons" charset="0"/>
            </a:endParaRPr>
          </a:p>
          <a:p>
            <a:pPr marL="0" marR="0" lvl="0" indent="0" algn="l" defTabSz="439502" rtl="0" eaLnBrk="1" fontAlgn="auto" latinLnBrk="0" hangingPunct="1">
              <a:lnSpc>
                <a:spcPct val="100000"/>
              </a:lnSpc>
              <a:spcBef>
                <a:spcPts val="600"/>
              </a:spcBef>
              <a:spcAft>
                <a:spcPts val="600"/>
              </a:spcAft>
              <a:buClrTx/>
              <a:buSzTx/>
              <a:buFontTx/>
              <a:buNone/>
              <a:tabLst/>
              <a:defRPr/>
            </a:pPr>
            <a:endParaRPr kumimoji="0" lang="en-US" sz="2000" b="0" i="0" u="none" strike="noStrike" kern="1200" cap="none" spc="0" normalizeH="0" baseline="0" noProof="0" dirty="0">
              <a:ln>
                <a:noFill/>
              </a:ln>
              <a:solidFill>
                <a:srgbClr val="404040"/>
              </a:solidFill>
              <a:effectLst/>
              <a:uLnTx/>
              <a:uFillTx/>
              <a:latin typeface="Trebuchet MS" panose="020B0603020202020204"/>
              <a:ea typeface="PS TT Commons" charset="0"/>
              <a:cs typeface="PS TT Commons" charset="0"/>
            </a:endParaRPr>
          </a:p>
        </p:txBody>
      </p:sp>
    </p:spTree>
    <p:extLst>
      <p:ext uri="{BB962C8B-B14F-4D97-AF65-F5344CB8AC3E}">
        <p14:creationId xmlns:p14="http://schemas.microsoft.com/office/powerpoint/2010/main" val="100892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uiExpand="1" build="p"/>
      <p:bldP spid="11" grpId="0" uiExpand="1"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F2DCFC-2186-8078-24F9-F5664B3D9E9D}"/>
              </a:ext>
            </a:extLst>
          </p:cNvPr>
          <p:cNvSpPr>
            <a:spLocks noGrp="1"/>
          </p:cNvSpPr>
          <p:nvPr>
            <p:ph type="title"/>
          </p:nvPr>
        </p:nvSpPr>
        <p:spPr/>
        <p:txBody>
          <a:bodyPr/>
          <a:lstStyle/>
          <a:p>
            <a:r>
              <a:rPr lang="en-US" dirty="0"/>
              <a:t>Using Route 53 and Load Balancers Together</a:t>
            </a:r>
          </a:p>
        </p:txBody>
      </p:sp>
      <p:pic>
        <p:nvPicPr>
          <p:cNvPr id="4" name="Picture 3" descr="Shape&#10;&#10;Description automatically generated with low confidence">
            <a:extLst>
              <a:ext uri="{FF2B5EF4-FFF2-40B4-BE49-F238E27FC236}">
                <a16:creationId xmlns:a16="http://schemas.microsoft.com/office/drawing/2014/main" id="{5DB8A653-BB1C-C447-3066-45FEEB7019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30240" y="1608034"/>
            <a:ext cx="731520" cy="731520"/>
          </a:xfrm>
          <a:prstGeom prst="rect">
            <a:avLst/>
          </a:prstGeom>
        </p:spPr>
      </p:pic>
      <p:pic>
        <p:nvPicPr>
          <p:cNvPr id="5" name="Picture 4" descr="Icon&#10;&#10;Description automatically generated">
            <a:extLst>
              <a:ext uri="{FF2B5EF4-FFF2-40B4-BE49-F238E27FC236}">
                <a16:creationId xmlns:a16="http://schemas.microsoft.com/office/drawing/2014/main" id="{B5E9DADA-D863-ACF8-55A5-3FB8BECC3DA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78372" y="1623783"/>
            <a:ext cx="391829" cy="391829"/>
          </a:xfrm>
          <a:prstGeom prst="rect">
            <a:avLst/>
          </a:prstGeom>
        </p:spPr>
      </p:pic>
      <p:cxnSp>
        <p:nvCxnSpPr>
          <p:cNvPr id="12" name="Straight Arrow Connector 11">
            <a:extLst>
              <a:ext uri="{FF2B5EF4-FFF2-40B4-BE49-F238E27FC236}">
                <a16:creationId xmlns:a16="http://schemas.microsoft.com/office/drawing/2014/main" id="{F9EC8DEF-9591-E555-3EBE-66597B60C511}"/>
              </a:ext>
            </a:extLst>
          </p:cNvPr>
          <p:cNvCxnSpPr>
            <a:cxnSpLocks/>
            <a:stCxn id="4" idx="2"/>
            <a:endCxn id="37" idx="0"/>
          </p:cNvCxnSpPr>
          <p:nvPr/>
        </p:nvCxnSpPr>
        <p:spPr>
          <a:xfrm>
            <a:off x="6096000" y="2339554"/>
            <a:ext cx="0" cy="226604"/>
          </a:xfrm>
          <a:prstGeom prst="straightConnector1">
            <a:avLst/>
          </a:prstGeom>
          <a:ln w="28575">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33" name="Graphic 25">
            <a:extLst>
              <a:ext uri="{FF2B5EF4-FFF2-40B4-BE49-F238E27FC236}">
                <a16:creationId xmlns:a16="http://schemas.microsoft.com/office/drawing/2014/main" id="{9233C413-833F-8E68-2F6B-1F1302E483A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65346" y="3949467"/>
            <a:ext cx="3302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Rectangle 33">
            <a:extLst>
              <a:ext uri="{FF2B5EF4-FFF2-40B4-BE49-F238E27FC236}">
                <a16:creationId xmlns:a16="http://schemas.microsoft.com/office/drawing/2014/main" id="{EE998C61-1E00-F985-FC63-2276400D353B}"/>
              </a:ext>
            </a:extLst>
          </p:cNvPr>
          <p:cNvSpPr/>
          <p:nvPr/>
        </p:nvSpPr>
        <p:spPr>
          <a:xfrm>
            <a:off x="1762400" y="3946427"/>
            <a:ext cx="3737132" cy="2340707"/>
          </a:xfrm>
          <a:prstGeom prst="rect">
            <a:avLst/>
          </a:prstGeom>
          <a:noFill/>
          <a:ln w="12700">
            <a:solidFill>
              <a:srgbClr val="5B9CD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r>
              <a:rPr lang="en-US" sz="1400" dirty="0">
                <a:solidFill>
                  <a:srgbClr val="147EBA"/>
                </a:solidFill>
                <a:latin typeface="+mj-lt"/>
                <a:cs typeface="Arial" panose="020B0604020202020204" pitchFamily="34" charset="0"/>
              </a:rPr>
              <a:t>Region A</a:t>
            </a:r>
          </a:p>
        </p:txBody>
      </p:sp>
      <p:pic>
        <p:nvPicPr>
          <p:cNvPr id="35" name="Graphic 25">
            <a:extLst>
              <a:ext uri="{FF2B5EF4-FFF2-40B4-BE49-F238E27FC236}">
                <a16:creationId xmlns:a16="http://schemas.microsoft.com/office/drawing/2014/main" id="{A3B08CE3-AFFB-3821-340C-99C1F45AB59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93239" y="3949467"/>
            <a:ext cx="3302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Rectangle 35">
            <a:extLst>
              <a:ext uri="{FF2B5EF4-FFF2-40B4-BE49-F238E27FC236}">
                <a16:creationId xmlns:a16="http://schemas.microsoft.com/office/drawing/2014/main" id="{503F5352-D596-7A3C-BF5D-2093DE51A882}"/>
              </a:ext>
            </a:extLst>
          </p:cNvPr>
          <p:cNvSpPr/>
          <p:nvPr/>
        </p:nvSpPr>
        <p:spPr>
          <a:xfrm>
            <a:off x="6690293" y="3946427"/>
            <a:ext cx="3737132" cy="2340707"/>
          </a:xfrm>
          <a:prstGeom prst="rect">
            <a:avLst/>
          </a:prstGeom>
          <a:noFill/>
          <a:ln w="12700">
            <a:solidFill>
              <a:srgbClr val="5B9CD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r>
              <a:rPr lang="en-US" sz="1400" dirty="0">
                <a:solidFill>
                  <a:srgbClr val="147EBA"/>
                </a:solidFill>
                <a:latin typeface="+mj-lt"/>
                <a:cs typeface="Arial" panose="020B0604020202020204" pitchFamily="34" charset="0"/>
              </a:rPr>
              <a:t>Region B</a:t>
            </a:r>
          </a:p>
        </p:txBody>
      </p:sp>
      <p:pic>
        <p:nvPicPr>
          <p:cNvPr id="37" name="Graphic 21">
            <a:extLst>
              <a:ext uri="{FF2B5EF4-FFF2-40B4-BE49-F238E27FC236}">
                <a16:creationId xmlns:a16="http://schemas.microsoft.com/office/drawing/2014/main" id="{5EFA45AF-EC17-162F-46F3-ACF65F635AC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87559" y="2566158"/>
            <a:ext cx="616882" cy="616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9" name="Connector: Elbow 38">
            <a:extLst>
              <a:ext uri="{FF2B5EF4-FFF2-40B4-BE49-F238E27FC236}">
                <a16:creationId xmlns:a16="http://schemas.microsoft.com/office/drawing/2014/main" id="{B023FEE8-F448-7CE1-971F-44DD5A88AEA3}"/>
              </a:ext>
            </a:extLst>
          </p:cNvPr>
          <p:cNvCxnSpPr>
            <a:cxnSpLocks/>
            <a:stCxn id="37" idx="2"/>
            <a:endCxn id="34" idx="0"/>
          </p:cNvCxnSpPr>
          <p:nvPr/>
        </p:nvCxnSpPr>
        <p:spPr>
          <a:xfrm rot="5400000">
            <a:off x="4481790" y="2332216"/>
            <a:ext cx="763387" cy="2465034"/>
          </a:xfrm>
          <a:prstGeom prst="bentConnector3">
            <a:avLst/>
          </a:prstGeom>
          <a:ln w="28575">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41" name="Connector: Elbow 40">
            <a:extLst>
              <a:ext uri="{FF2B5EF4-FFF2-40B4-BE49-F238E27FC236}">
                <a16:creationId xmlns:a16="http://schemas.microsoft.com/office/drawing/2014/main" id="{1F8D520E-FDD8-DF04-CF1C-CCA6D85521A9}"/>
              </a:ext>
            </a:extLst>
          </p:cNvPr>
          <p:cNvCxnSpPr>
            <a:cxnSpLocks/>
            <a:stCxn id="37" idx="2"/>
            <a:endCxn id="36" idx="0"/>
          </p:cNvCxnSpPr>
          <p:nvPr/>
        </p:nvCxnSpPr>
        <p:spPr>
          <a:xfrm rot="16200000" flipH="1">
            <a:off x="6945736" y="2333303"/>
            <a:ext cx="763387" cy="2462859"/>
          </a:xfrm>
          <a:prstGeom prst="bentConnector3">
            <a:avLst>
              <a:gd name="adj1" fmla="val 50000"/>
            </a:avLst>
          </a:prstGeom>
          <a:ln w="28575">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44" name="Graphic 6">
            <a:extLst>
              <a:ext uri="{FF2B5EF4-FFF2-40B4-BE49-F238E27FC236}">
                <a16:creationId xmlns:a16="http://schemas.microsoft.com/office/drawing/2014/main" id="{E0059BA6-561C-459B-C377-77A678D214A2}"/>
              </a:ext>
            </a:extLst>
          </p:cNvPr>
          <p:cNvPicPr>
            <a:picLocks noChangeAspect="1" noChangeArrowheads="1"/>
          </p:cNvPicPr>
          <p:nvPr/>
        </p:nvPicPr>
        <p:blipFill>
          <a:blip r:embed="rId7"/>
          <a:srcRect/>
          <a:stretch/>
        </p:blipFill>
        <p:spPr bwMode="auto">
          <a:xfrm>
            <a:off x="3424409" y="4351506"/>
            <a:ext cx="412660" cy="412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 name="TextBox 44">
            <a:extLst>
              <a:ext uri="{FF2B5EF4-FFF2-40B4-BE49-F238E27FC236}">
                <a16:creationId xmlns:a16="http://schemas.microsoft.com/office/drawing/2014/main" id="{FF0F43F4-B178-B772-7AE6-572E3ECF5ACA}"/>
              </a:ext>
            </a:extLst>
          </p:cNvPr>
          <p:cNvSpPr txBox="1"/>
          <p:nvPr/>
        </p:nvSpPr>
        <p:spPr>
          <a:xfrm>
            <a:off x="2919485" y="4713548"/>
            <a:ext cx="1422508" cy="348343"/>
          </a:xfrm>
          <a:prstGeom prst="rect">
            <a:avLst/>
          </a:prstGeom>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6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Load Balancer</a:t>
            </a:r>
          </a:p>
        </p:txBody>
      </p:sp>
      <p:pic>
        <p:nvPicPr>
          <p:cNvPr id="48" name="Graphic 60">
            <a:extLst>
              <a:ext uri="{FF2B5EF4-FFF2-40B4-BE49-F238E27FC236}">
                <a16:creationId xmlns:a16="http://schemas.microsoft.com/office/drawing/2014/main" id="{FA3D55ED-2ED8-079E-9CA3-4FBB4F1FB6C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144858" y="5395244"/>
            <a:ext cx="609547" cy="6095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 name="Graphic 60">
            <a:extLst>
              <a:ext uri="{FF2B5EF4-FFF2-40B4-BE49-F238E27FC236}">
                <a16:creationId xmlns:a16="http://schemas.microsoft.com/office/drawing/2014/main" id="{78E0439C-239B-09B5-EACA-6459F923442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330352" y="5395245"/>
            <a:ext cx="609547" cy="6095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 name="Graphic 60">
            <a:extLst>
              <a:ext uri="{FF2B5EF4-FFF2-40B4-BE49-F238E27FC236}">
                <a16:creationId xmlns:a16="http://schemas.microsoft.com/office/drawing/2014/main" id="{A52A4DE9-2C65-08A5-26BD-DB288F0A401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15846" y="5395244"/>
            <a:ext cx="609547" cy="6095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 name="Graphic 60">
            <a:extLst>
              <a:ext uri="{FF2B5EF4-FFF2-40B4-BE49-F238E27FC236}">
                <a16:creationId xmlns:a16="http://schemas.microsoft.com/office/drawing/2014/main" id="{744498F6-66B1-E110-1CC7-C99EF5998C3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071589" y="5356429"/>
            <a:ext cx="609547" cy="6095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 name="Graphic 60">
            <a:extLst>
              <a:ext uri="{FF2B5EF4-FFF2-40B4-BE49-F238E27FC236}">
                <a16:creationId xmlns:a16="http://schemas.microsoft.com/office/drawing/2014/main" id="{C61A0C88-8C2D-6676-FEAF-79FF266261D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257083" y="5356430"/>
            <a:ext cx="609547" cy="6095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 name="Graphic 60">
            <a:extLst>
              <a:ext uri="{FF2B5EF4-FFF2-40B4-BE49-F238E27FC236}">
                <a16:creationId xmlns:a16="http://schemas.microsoft.com/office/drawing/2014/main" id="{A1FA1017-C2CF-76FD-89E9-E84AD19D1D5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442577" y="5356429"/>
            <a:ext cx="609547" cy="6095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4" name="Connector: Elbow 53">
            <a:extLst>
              <a:ext uri="{FF2B5EF4-FFF2-40B4-BE49-F238E27FC236}">
                <a16:creationId xmlns:a16="http://schemas.microsoft.com/office/drawing/2014/main" id="{18C672AC-0F1C-639A-5DB8-5FCDE20FC270}"/>
              </a:ext>
            </a:extLst>
          </p:cNvPr>
          <p:cNvCxnSpPr>
            <a:cxnSpLocks/>
            <a:stCxn id="45" idx="2"/>
            <a:endCxn id="48" idx="0"/>
          </p:cNvCxnSpPr>
          <p:nvPr/>
        </p:nvCxnSpPr>
        <p:spPr>
          <a:xfrm rot="5400000">
            <a:off x="2873510" y="4638014"/>
            <a:ext cx="333353" cy="1181107"/>
          </a:xfrm>
          <a:prstGeom prst="bentConnector3">
            <a:avLst>
              <a:gd name="adj1" fmla="val 50000"/>
            </a:avLst>
          </a:prstGeom>
          <a:ln w="28575">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57" name="Connector: Elbow 56">
            <a:extLst>
              <a:ext uri="{FF2B5EF4-FFF2-40B4-BE49-F238E27FC236}">
                <a16:creationId xmlns:a16="http://schemas.microsoft.com/office/drawing/2014/main" id="{86E9BC79-BEC5-30B4-0F11-62F48022466A}"/>
              </a:ext>
            </a:extLst>
          </p:cNvPr>
          <p:cNvCxnSpPr>
            <a:cxnSpLocks/>
            <a:stCxn id="45" idx="2"/>
            <a:endCxn id="49" idx="0"/>
          </p:cNvCxnSpPr>
          <p:nvPr/>
        </p:nvCxnSpPr>
        <p:spPr>
          <a:xfrm rot="16200000" flipH="1">
            <a:off x="3466255" y="5226374"/>
            <a:ext cx="333354" cy="4387"/>
          </a:xfrm>
          <a:prstGeom prst="bentConnector3">
            <a:avLst>
              <a:gd name="adj1" fmla="val 50000"/>
            </a:avLst>
          </a:prstGeom>
          <a:ln w="28575">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60" name="Connector: Elbow 59">
            <a:extLst>
              <a:ext uri="{FF2B5EF4-FFF2-40B4-BE49-F238E27FC236}">
                <a16:creationId xmlns:a16="http://schemas.microsoft.com/office/drawing/2014/main" id="{9BDD0268-E361-E980-D59A-E24B8F52B9B3}"/>
              </a:ext>
            </a:extLst>
          </p:cNvPr>
          <p:cNvCxnSpPr>
            <a:cxnSpLocks/>
            <a:stCxn id="45" idx="2"/>
            <a:endCxn id="50" idx="0"/>
          </p:cNvCxnSpPr>
          <p:nvPr/>
        </p:nvCxnSpPr>
        <p:spPr>
          <a:xfrm rot="16200000" flipH="1">
            <a:off x="4059003" y="4633626"/>
            <a:ext cx="333353" cy="1189881"/>
          </a:xfrm>
          <a:prstGeom prst="bentConnector3">
            <a:avLst>
              <a:gd name="adj1" fmla="val 50000"/>
            </a:avLst>
          </a:prstGeom>
          <a:ln w="28575">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63" name="Graphic 6">
            <a:extLst>
              <a:ext uri="{FF2B5EF4-FFF2-40B4-BE49-F238E27FC236}">
                <a16:creationId xmlns:a16="http://schemas.microsoft.com/office/drawing/2014/main" id="{606091DB-5D18-5CE9-A6C6-BE0098554F76}"/>
              </a:ext>
            </a:extLst>
          </p:cNvPr>
          <p:cNvPicPr>
            <a:picLocks noChangeAspect="1" noChangeArrowheads="1"/>
          </p:cNvPicPr>
          <p:nvPr/>
        </p:nvPicPr>
        <p:blipFill>
          <a:blip r:embed="rId7"/>
          <a:srcRect/>
          <a:stretch/>
        </p:blipFill>
        <p:spPr bwMode="auto">
          <a:xfrm>
            <a:off x="8324018" y="4306843"/>
            <a:ext cx="412660" cy="412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 name="TextBox 63">
            <a:extLst>
              <a:ext uri="{FF2B5EF4-FFF2-40B4-BE49-F238E27FC236}">
                <a16:creationId xmlns:a16="http://schemas.microsoft.com/office/drawing/2014/main" id="{311BAAA6-B3F7-B669-0CA7-6E0332441028}"/>
              </a:ext>
            </a:extLst>
          </p:cNvPr>
          <p:cNvSpPr txBox="1"/>
          <p:nvPr/>
        </p:nvSpPr>
        <p:spPr>
          <a:xfrm>
            <a:off x="7819094" y="4668885"/>
            <a:ext cx="1422508" cy="348343"/>
          </a:xfrm>
          <a:prstGeom prst="rect">
            <a:avLst/>
          </a:prstGeom>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6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Load Balancer</a:t>
            </a:r>
          </a:p>
        </p:txBody>
      </p:sp>
      <p:cxnSp>
        <p:nvCxnSpPr>
          <p:cNvPr id="65" name="Connector: Elbow 64">
            <a:extLst>
              <a:ext uri="{FF2B5EF4-FFF2-40B4-BE49-F238E27FC236}">
                <a16:creationId xmlns:a16="http://schemas.microsoft.com/office/drawing/2014/main" id="{73AE1098-776B-BE8E-8B64-35685AB5D333}"/>
              </a:ext>
            </a:extLst>
          </p:cNvPr>
          <p:cNvCxnSpPr>
            <a:cxnSpLocks/>
            <a:stCxn id="64" idx="2"/>
          </p:cNvCxnSpPr>
          <p:nvPr/>
        </p:nvCxnSpPr>
        <p:spPr>
          <a:xfrm rot="5400000">
            <a:off x="7773119" y="4593351"/>
            <a:ext cx="333353" cy="1181107"/>
          </a:xfrm>
          <a:prstGeom prst="bentConnector3">
            <a:avLst>
              <a:gd name="adj1" fmla="val 50000"/>
            </a:avLst>
          </a:prstGeom>
          <a:ln w="28575">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66" name="Connector: Elbow 65">
            <a:extLst>
              <a:ext uri="{FF2B5EF4-FFF2-40B4-BE49-F238E27FC236}">
                <a16:creationId xmlns:a16="http://schemas.microsoft.com/office/drawing/2014/main" id="{1A52DC88-A271-47C9-65E2-E7AB0B3A836A}"/>
              </a:ext>
            </a:extLst>
          </p:cNvPr>
          <p:cNvCxnSpPr>
            <a:cxnSpLocks/>
            <a:stCxn id="64" idx="2"/>
          </p:cNvCxnSpPr>
          <p:nvPr/>
        </p:nvCxnSpPr>
        <p:spPr>
          <a:xfrm rot="16200000" flipH="1">
            <a:off x="8365864" y="5181711"/>
            <a:ext cx="333354" cy="4387"/>
          </a:xfrm>
          <a:prstGeom prst="bentConnector3">
            <a:avLst>
              <a:gd name="adj1" fmla="val 50000"/>
            </a:avLst>
          </a:prstGeom>
          <a:ln w="28575">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67" name="Connector: Elbow 66">
            <a:extLst>
              <a:ext uri="{FF2B5EF4-FFF2-40B4-BE49-F238E27FC236}">
                <a16:creationId xmlns:a16="http://schemas.microsoft.com/office/drawing/2014/main" id="{585D11E1-1DCA-4A3A-334B-1A59D209B016}"/>
              </a:ext>
            </a:extLst>
          </p:cNvPr>
          <p:cNvCxnSpPr>
            <a:cxnSpLocks/>
            <a:stCxn id="64" idx="2"/>
          </p:cNvCxnSpPr>
          <p:nvPr/>
        </p:nvCxnSpPr>
        <p:spPr>
          <a:xfrm rot="16200000" flipH="1">
            <a:off x="8958612" y="4588963"/>
            <a:ext cx="333353" cy="1189881"/>
          </a:xfrm>
          <a:prstGeom prst="bentConnector3">
            <a:avLst>
              <a:gd name="adj1" fmla="val 50000"/>
            </a:avLst>
          </a:prstGeom>
          <a:ln w="28575">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2229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6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4"/>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6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66"/>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P spid="64"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9900"/>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4B8B034-8D06-44F7-92EA-6E1CB43E957F}"/>
              </a:ext>
            </a:extLst>
          </p:cNvPr>
          <p:cNvSpPr/>
          <p:nvPr/>
        </p:nvSpPr>
        <p:spPr>
          <a:xfrm>
            <a:off x="233133" y="247261"/>
            <a:ext cx="11725734" cy="6363478"/>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7" name="Title 2">
            <a:extLst>
              <a:ext uri="{FF2B5EF4-FFF2-40B4-BE49-F238E27FC236}">
                <a16:creationId xmlns:a16="http://schemas.microsoft.com/office/drawing/2014/main" id="{6AD58431-84C2-48EB-B400-3BE5A01E6F6B}"/>
              </a:ext>
            </a:extLst>
          </p:cNvPr>
          <p:cNvSpPr txBox="1">
            <a:spLocks/>
          </p:cNvSpPr>
          <p:nvPr/>
        </p:nvSpPr>
        <p:spPr>
          <a:xfrm>
            <a:off x="514287" y="3903615"/>
            <a:ext cx="11444580" cy="1695638"/>
          </a:xfrm>
          <a:prstGeom prst="rect">
            <a:avLst/>
          </a:prstGeom>
          <a:noFill/>
        </p:spPr>
        <p:txBody>
          <a:bodyPr vert="horz" lIns="91440" tIns="45720" rIns="91440" bIns="45720" rtlCol="0" anchor="ctr">
            <a:noAutofit/>
          </a:bodyPr>
          <a:lstStyle>
            <a:lvl1pPr algn="l" defTabSz="914400" rtl="0" eaLnBrk="1" latinLnBrk="0" hangingPunct="1">
              <a:lnSpc>
                <a:spcPct val="100000"/>
              </a:lnSpc>
              <a:spcBef>
                <a:spcPct val="0"/>
              </a:spcBef>
              <a:buNone/>
              <a:defRPr lang="en-US" sz="3200" b="0" kern="1200" cap="none" spc="0" baseline="0">
                <a:solidFill>
                  <a:schemeClr val="tx1"/>
                </a:solidFill>
                <a:effectLst/>
                <a:latin typeface="Trebuchet MS" panose="020B0603020202020204" pitchFamily="34" charset="0"/>
                <a:ea typeface="+mn-ea"/>
                <a:cs typeface="+mn-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2000" b="0" i="0" u="none" strike="noStrike" kern="1200" cap="none" spc="200" normalizeH="0" baseline="0" noProof="0" dirty="0">
                <a:ln>
                  <a:noFill/>
                </a:ln>
                <a:solidFill>
                  <a:prstClr val="black"/>
                </a:solidFill>
                <a:effectLst/>
                <a:uLnTx/>
                <a:uFillTx/>
                <a:latin typeface="Trebuchet MS" panose="020B0603020202020204" pitchFamily="34" charset="0"/>
                <a:ea typeface="+mn-ea"/>
                <a:cs typeface="+mn-cs"/>
              </a:rPr>
              <a:t>DEMO</a:t>
            </a:r>
          </a:p>
        </p:txBody>
      </p:sp>
      <p:pic>
        <p:nvPicPr>
          <p:cNvPr id="20" name="Picture 19" descr="A picture containing text, tableware, plate, dishware&#10;&#10;Description automatically generated">
            <a:extLst>
              <a:ext uri="{FF2B5EF4-FFF2-40B4-BE49-F238E27FC236}">
                <a16:creationId xmlns:a16="http://schemas.microsoft.com/office/drawing/2014/main" id="{B752180E-3391-4B5B-992F-F9AC5FB8CE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21906" y="857225"/>
            <a:ext cx="1339660" cy="801563"/>
          </a:xfrm>
          <a:prstGeom prst="rect">
            <a:avLst/>
          </a:prstGeom>
        </p:spPr>
      </p:pic>
      <p:sp>
        <p:nvSpPr>
          <p:cNvPr id="8" name="Title 2">
            <a:extLst>
              <a:ext uri="{FF2B5EF4-FFF2-40B4-BE49-F238E27FC236}">
                <a16:creationId xmlns:a16="http://schemas.microsoft.com/office/drawing/2014/main" id="{FF21ECC9-CE8B-4845-8C00-8BC81734EC42}"/>
              </a:ext>
            </a:extLst>
          </p:cNvPr>
          <p:cNvSpPr txBox="1">
            <a:spLocks/>
          </p:cNvSpPr>
          <p:nvPr/>
        </p:nvSpPr>
        <p:spPr>
          <a:xfrm>
            <a:off x="593659" y="5234152"/>
            <a:ext cx="11037350" cy="1049252"/>
          </a:xfrm>
          <a:prstGeom prst="rect">
            <a:avLst/>
          </a:prstGeom>
          <a:noFill/>
        </p:spPr>
        <p:txBody>
          <a:bodyPr vert="horz" lIns="91440" tIns="45720" rIns="91440" bIns="45720" rtlCol="0" anchor="ctr">
            <a:noAutofit/>
          </a:bodyPr>
          <a:lstStyle>
            <a:lvl1pPr algn="l" defTabSz="914400" rtl="0" eaLnBrk="1" latinLnBrk="0" hangingPunct="1">
              <a:lnSpc>
                <a:spcPct val="100000"/>
              </a:lnSpc>
              <a:spcBef>
                <a:spcPct val="0"/>
              </a:spcBef>
              <a:buNone/>
              <a:defRPr lang="en-US" sz="3200" b="0" kern="1200" cap="none" spc="0" baseline="0">
                <a:solidFill>
                  <a:schemeClr val="tx1"/>
                </a:solidFill>
                <a:effectLst/>
                <a:latin typeface="Trebuchet MS" panose="020B0603020202020204" pitchFamily="34" charset="0"/>
                <a:ea typeface="+mn-ea"/>
                <a:cs typeface="+mn-cs"/>
              </a:defRPr>
            </a:lvl1pPr>
          </a:lstStyle>
          <a:p>
            <a:pPr marL="0" marR="0" lvl="0" indent="0" algn="l" defTabSz="914400" rtl="0" eaLnBrk="1" fontAlgn="auto" latinLnBrk="0" hangingPunct="1">
              <a:lnSpc>
                <a:spcPct val="100000"/>
              </a:lnSpc>
              <a:spcBef>
                <a:spcPts val="600"/>
              </a:spcBef>
              <a:spcAft>
                <a:spcPts val="600"/>
              </a:spcAft>
              <a:buClrTx/>
              <a:buSzTx/>
              <a:buFontTx/>
              <a:buNone/>
              <a:tabLst/>
              <a:defRPr/>
            </a:pPr>
            <a:r>
              <a:rPr kumimoji="0" lang="en-US" sz="3800" b="0" i="0" u="none" strike="noStrike" kern="1200" cap="none" spc="0" normalizeH="0" baseline="0" noProof="0" dirty="0">
                <a:ln>
                  <a:noFill/>
                </a:ln>
                <a:solidFill>
                  <a:prstClr val="black"/>
                </a:solidFill>
                <a:effectLst/>
                <a:uLnTx/>
                <a:uFillTx/>
                <a:latin typeface="Trebuchet MS" panose="020B0603020202020204" pitchFamily="34" charset="0"/>
                <a:ea typeface="+mn-ea"/>
                <a:cs typeface="+mn-cs"/>
              </a:rPr>
              <a:t>Working with Record Types in Route 53</a:t>
            </a:r>
          </a:p>
        </p:txBody>
      </p:sp>
      <p:pic>
        <p:nvPicPr>
          <p:cNvPr id="3" name="Picture 2" descr="A blue sign with white text&#10;&#10;Description automatically generated with medium confidence">
            <a:extLst>
              <a:ext uri="{FF2B5EF4-FFF2-40B4-BE49-F238E27FC236}">
                <a16:creationId xmlns:a16="http://schemas.microsoft.com/office/drawing/2014/main" id="{4D088E2B-C7ED-E05A-D967-EFD8C24F8A38}"/>
              </a:ext>
            </a:extLst>
          </p:cNvPr>
          <p:cNvPicPr>
            <a:picLocks noChangeAspect="1"/>
          </p:cNvPicPr>
          <p:nvPr/>
        </p:nvPicPr>
        <p:blipFill rotWithShape="1">
          <a:blip r:embed="rId4">
            <a:extLst>
              <a:ext uri="{28A0092B-C50C-407E-A947-70E740481C1C}">
                <a14:useLocalDpi xmlns:a14="http://schemas.microsoft.com/office/drawing/2010/main" val="0"/>
              </a:ext>
            </a:extLst>
          </a:blip>
          <a:srcRect l="25313" r="23829"/>
          <a:stretch/>
        </p:blipFill>
        <p:spPr>
          <a:xfrm>
            <a:off x="10489424" y="637458"/>
            <a:ext cx="1141585" cy="1175779"/>
          </a:xfrm>
          <a:prstGeom prst="rect">
            <a:avLst/>
          </a:prstGeom>
        </p:spPr>
      </p:pic>
    </p:spTree>
    <p:extLst>
      <p:ext uri="{BB962C8B-B14F-4D97-AF65-F5344CB8AC3E}">
        <p14:creationId xmlns:p14="http://schemas.microsoft.com/office/powerpoint/2010/main" val="8132629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6E465B23-A320-4885-A207-73E409D49104}"/>
              </a:ext>
            </a:extLst>
          </p:cNvPr>
          <p:cNvSpPr>
            <a:spLocks noGrp="1"/>
          </p:cNvSpPr>
          <p:nvPr>
            <p:ph type="body" sz="quarter" idx="10"/>
          </p:nvPr>
        </p:nvSpPr>
        <p:spPr/>
        <p:txBody>
          <a:bodyPr/>
          <a:lstStyle/>
          <a:p>
            <a:pPr marL="0" indent="0">
              <a:spcBef>
                <a:spcPts val="600"/>
              </a:spcBef>
              <a:spcAft>
                <a:spcPts val="600"/>
              </a:spcAft>
              <a:buSzPct val="100000"/>
              <a:buNone/>
            </a:pPr>
            <a:r>
              <a:rPr lang="en-US" sz="2800" dirty="0"/>
              <a:t>Monitoring</a:t>
            </a:r>
          </a:p>
          <a:p>
            <a:pPr marL="0" indent="0">
              <a:spcBef>
                <a:spcPts val="600"/>
              </a:spcBef>
              <a:spcAft>
                <a:spcPts val="600"/>
              </a:spcAft>
              <a:buSzPct val="100000"/>
              <a:buNone/>
            </a:pPr>
            <a:r>
              <a:rPr lang="en-US" sz="2800" dirty="0"/>
              <a:t>Security and Compliance</a:t>
            </a:r>
          </a:p>
          <a:p>
            <a:pPr marL="0" indent="0">
              <a:spcBef>
                <a:spcPts val="600"/>
              </a:spcBef>
              <a:spcAft>
                <a:spcPts val="600"/>
              </a:spcAft>
              <a:buSzPct val="100000"/>
              <a:buNone/>
            </a:pPr>
            <a:r>
              <a:rPr lang="en-US" sz="2800" dirty="0"/>
              <a:t>Automation and Governance</a:t>
            </a:r>
          </a:p>
          <a:p>
            <a:pPr marL="0" indent="0">
              <a:spcBef>
                <a:spcPts val="600"/>
              </a:spcBef>
              <a:spcAft>
                <a:spcPts val="600"/>
              </a:spcAft>
              <a:buSzPct val="100000"/>
              <a:buNone/>
            </a:pPr>
            <a:r>
              <a:rPr lang="en-US" sz="2800" dirty="0">
                <a:solidFill>
                  <a:schemeClr val="accent2"/>
                </a:solidFill>
              </a:rPr>
              <a:t>DNS and Network Routing</a:t>
            </a:r>
          </a:p>
          <a:p>
            <a:pPr marL="0" indent="0">
              <a:spcBef>
                <a:spcPts val="600"/>
              </a:spcBef>
              <a:spcAft>
                <a:spcPts val="600"/>
              </a:spcAft>
              <a:buSzPct val="100000"/>
              <a:buNone/>
            </a:pPr>
            <a:r>
              <a:rPr lang="en-US" sz="2800" dirty="0"/>
              <a:t>Application Integration</a:t>
            </a:r>
          </a:p>
          <a:p>
            <a:pPr marL="0" indent="0">
              <a:spcBef>
                <a:spcPts val="600"/>
              </a:spcBef>
              <a:spcAft>
                <a:spcPts val="600"/>
              </a:spcAft>
              <a:buSzPct val="100000"/>
              <a:buNone/>
            </a:pPr>
            <a:r>
              <a:rPr lang="en-US" sz="2800" dirty="0"/>
              <a:t>Machine Learning</a:t>
            </a:r>
          </a:p>
          <a:p>
            <a:pPr marL="0" indent="0">
              <a:spcBef>
                <a:spcPts val="600"/>
              </a:spcBef>
              <a:spcAft>
                <a:spcPts val="600"/>
              </a:spcAft>
              <a:buSzPct val="100000"/>
              <a:buNone/>
            </a:pPr>
            <a:r>
              <a:rPr lang="en-US" sz="2800" dirty="0"/>
              <a:t>Backup and Recovery</a:t>
            </a:r>
          </a:p>
          <a:p>
            <a:pPr marL="0" indent="0">
              <a:spcBef>
                <a:spcPts val="600"/>
              </a:spcBef>
              <a:spcAft>
                <a:spcPts val="600"/>
              </a:spcAft>
              <a:buSzPct val="100000"/>
              <a:buNone/>
            </a:pPr>
            <a:r>
              <a:rPr lang="en-US" sz="2800" dirty="0"/>
              <a:t>Billing and Pricing</a:t>
            </a:r>
          </a:p>
          <a:p>
            <a:pPr marL="0" indent="0">
              <a:spcBef>
                <a:spcPts val="600"/>
              </a:spcBef>
              <a:spcAft>
                <a:spcPts val="600"/>
              </a:spcAft>
              <a:buSzPct val="100000"/>
              <a:buNone/>
            </a:pPr>
            <a:r>
              <a:rPr lang="en-US" sz="2800" dirty="0"/>
              <a:t>The Well-Architected Framework</a:t>
            </a:r>
          </a:p>
          <a:p>
            <a:pPr marL="0" indent="0">
              <a:spcBef>
                <a:spcPts val="600"/>
              </a:spcBef>
              <a:spcAft>
                <a:spcPts val="600"/>
              </a:spcAft>
              <a:buSzPct val="100000"/>
              <a:buNone/>
            </a:pPr>
            <a:r>
              <a:rPr lang="en-US" sz="2800" dirty="0"/>
              <a:t>Preparing for the Exam</a:t>
            </a:r>
          </a:p>
        </p:txBody>
      </p:sp>
      <p:sp>
        <p:nvSpPr>
          <p:cNvPr id="10" name="Content Placeholder 9">
            <a:extLst>
              <a:ext uri="{FF2B5EF4-FFF2-40B4-BE49-F238E27FC236}">
                <a16:creationId xmlns:a16="http://schemas.microsoft.com/office/drawing/2014/main" id="{3E9F2FF3-20A1-4B85-885E-44F502BCCC2A}"/>
              </a:ext>
            </a:extLst>
          </p:cNvPr>
          <p:cNvSpPr>
            <a:spLocks noGrp="1"/>
          </p:cNvSpPr>
          <p:nvPr>
            <p:ph sz="quarter" idx="14"/>
          </p:nvPr>
        </p:nvSpPr>
        <p:spPr/>
        <p:txBody>
          <a:bodyPr/>
          <a:lstStyle/>
          <a:p>
            <a:r>
              <a:rPr lang="en-US" dirty="0"/>
              <a:t>Course Outline</a:t>
            </a:r>
            <a:br>
              <a:rPr lang="en-US" dirty="0"/>
            </a:br>
            <a:r>
              <a:rPr lang="en-US" dirty="0"/>
              <a:t>(Part 2)</a:t>
            </a:r>
          </a:p>
        </p:txBody>
      </p:sp>
    </p:spTree>
    <p:extLst>
      <p:ext uri="{BB962C8B-B14F-4D97-AF65-F5344CB8AC3E}">
        <p14:creationId xmlns:p14="http://schemas.microsoft.com/office/powerpoint/2010/main" val="24604803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1F7B5DA4-7EBF-48BD-9B48-0782813CB28C}"/>
              </a:ext>
            </a:extLst>
          </p:cNvPr>
          <p:cNvSpPr>
            <a:spLocks noGrp="1"/>
          </p:cNvSpPr>
          <p:nvPr>
            <p:ph type="body" sz="quarter" idx="10"/>
          </p:nvPr>
        </p:nvSpPr>
        <p:spPr/>
        <p:txBody>
          <a:bodyPr/>
          <a:lstStyle/>
          <a:p>
            <a:r>
              <a:rPr lang="en-US" sz="2800" dirty="0">
                <a:latin typeface="+mj-lt"/>
              </a:rPr>
              <a:t>Content Delivery Network (</a:t>
            </a:r>
            <a:r>
              <a:rPr lang="en-US" sz="2800" dirty="0" err="1">
                <a:latin typeface="+mj-lt"/>
              </a:rPr>
              <a:t>CDN</a:t>
            </a:r>
            <a:r>
              <a:rPr lang="en-US" sz="2800" dirty="0">
                <a:latin typeface="+mj-lt"/>
              </a:rPr>
              <a:t>)</a:t>
            </a:r>
          </a:p>
          <a:p>
            <a:pPr lvl="1"/>
            <a:r>
              <a:rPr lang="en-US" sz="2400" dirty="0">
                <a:latin typeface="+mj-lt"/>
              </a:rPr>
              <a:t>Geographically distributed</a:t>
            </a:r>
          </a:p>
          <a:p>
            <a:pPr lvl="1"/>
            <a:r>
              <a:rPr lang="en-US" sz="2400" dirty="0">
                <a:latin typeface="+mj-lt"/>
              </a:rPr>
              <a:t>Delivers content to users faster by caching</a:t>
            </a:r>
          </a:p>
        </p:txBody>
      </p:sp>
      <p:sp>
        <p:nvSpPr>
          <p:cNvPr id="11" name="Content Placeholder 10">
            <a:extLst>
              <a:ext uri="{FF2B5EF4-FFF2-40B4-BE49-F238E27FC236}">
                <a16:creationId xmlns:a16="http://schemas.microsoft.com/office/drawing/2014/main" id="{65F37561-9E02-42FA-AC83-04DFFEAEE225}"/>
              </a:ext>
            </a:extLst>
          </p:cNvPr>
          <p:cNvSpPr>
            <a:spLocks noGrp="1"/>
          </p:cNvSpPr>
          <p:nvPr>
            <p:ph sz="quarter" idx="14"/>
          </p:nvPr>
        </p:nvSpPr>
        <p:spPr/>
        <p:txBody>
          <a:bodyPr/>
          <a:lstStyle/>
          <a:p>
            <a:r>
              <a:rPr lang="en-US" dirty="0"/>
              <a:t>Amazon </a:t>
            </a:r>
            <a:br>
              <a:rPr lang="en-US" dirty="0"/>
            </a:br>
            <a:r>
              <a:rPr lang="en-US" dirty="0"/>
              <a:t>CloudFront</a:t>
            </a:r>
          </a:p>
        </p:txBody>
      </p:sp>
      <p:pic>
        <p:nvPicPr>
          <p:cNvPr id="6" name="Graphic 19">
            <a:extLst>
              <a:ext uri="{FF2B5EF4-FFF2-40B4-BE49-F238E27FC236}">
                <a16:creationId xmlns:a16="http://schemas.microsoft.com/office/drawing/2014/main" id="{FF801A19-5A0A-4B4A-AC89-C8F7666150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43304" y="202029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41425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uiExpand="1"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A63434F-1FF9-4078-ADD9-C18408A44796}"/>
              </a:ext>
            </a:extLst>
          </p:cNvPr>
          <p:cNvSpPr/>
          <p:nvPr/>
        </p:nvSpPr>
        <p:spPr>
          <a:xfrm>
            <a:off x="6962932" y="2010680"/>
            <a:ext cx="3743345" cy="2053350"/>
          </a:xfrm>
          <a:prstGeom prst="rect">
            <a:avLst/>
          </a:prstGeom>
          <a:ln w="28575">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rebuchet MS" panose="020B0603020202020204"/>
              <a:ea typeface="+mn-ea"/>
              <a:cs typeface="+mn-cs"/>
            </a:endParaRPr>
          </a:p>
        </p:txBody>
      </p:sp>
      <p:sp>
        <p:nvSpPr>
          <p:cNvPr id="3" name="TextBox 2">
            <a:extLst>
              <a:ext uri="{FF2B5EF4-FFF2-40B4-BE49-F238E27FC236}">
                <a16:creationId xmlns:a16="http://schemas.microsoft.com/office/drawing/2014/main" id="{62FC7597-E6FA-4554-A731-981A61BBF19C}"/>
              </a:ext>
            </a:extLst>
          </p:cNvPr>
          <p:cNvSpPr txBox="1"/>
          <p:nvPr/>
        </p:nvSpPr>
        <p:spPr>
          <a:xfrm>
            <a:off x="6716093" y="1836507"/>
            <a:ext cx="864922" cy="348343"/>
          </a:xfrm>
          <a:prstGeom prst="rect">
            <a:avLst/>
          </a:prstGeom>
          <a:solidFill>
            <a:schemeClr val="bg1"/>
          </a:solidFill>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6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ORIGIN</a:t>
            </a:r>
          </a:p>
        </p:txBody>
      </p:sp>
      <p:pic>
        <p:nvPicPr>
          <p:cNvPr id="4" name="Graphic 8">
            <a:extLst>
              <a:ext uri="{FF2B5EF4-FFF2-40B4-BE49-F238E27FC236}">
                <a16:creationId xmlns:a16="http://schemas.microsoft.com/office/drawing/2014/main" id="{BFF832E9-D744-4C72-96CA-20B28D2328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97667" y="251541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Graphic 60">
            <a:extLst>
              <a:ext uri="{FF2B5EF4-FFF2-40B4-BE49-F238E27FC236}">
                <a16:creationId xmlns:a16="http://schemas.microsoft.com/office/drawing/2014/main" id="{61B6F266-B1EC-4256-BA60-F0D316AAD9D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45863" y="2516210"/>
            <a:ext cx="761999" cy="761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a:extLst>
              <a:ext uri="{FF2B5EF4-FFF2-40B4-BE49-F238E27FC236}">
                <a16:creationId xmlns:a16="http://schemas.microsoft.com/office/drawing/2014/main" id="{6B2CBD0F-6ABA-4F17-8802-CB2F9CE06D08}"/>
              </a:ext>
            </a:extLst>
          </p:cNvPr>
          <p:cNvSpPr txBox="1"/>
          <p:nvPr/>
        </p:nvSpPr>
        <p:spPr>
          <a:xfrm>
            <a:off x="7246206" y="3249350"/>
            <a:ext cx="864922" cy="348343"/>
          </a:xfrm>
          <a:prstGeom prst="rect">
            <a:avLst/>
          </a:prstGeom>
          <a:noFill/>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6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S3</a:t>
            </a:r>
          </a:p>
        </p:txBody>
      </p:sp>
      <p:sp>
        <p:nvSpPr>
          <p:cNvPr id="7" name="TextBox 6">
            <a:extLst>
              <a:ext uri="{FF2B5EF4-FFF2-40B4-BE49-F238E27FC236}">
                <a16:creationId xmlns:a16="http://schemas.microsoft.com/office/drawing/2014/main" id="{5F47904A-291E-45F8-A8B6-BB8406DCCC77}"/>
              </a:ext>
            </a:extLst>
          </p:cNvPr>
          <p:cNvSpPr txBox="1"/>
          <p:nvPr/>
        </p:nvSpPr>
        <p:spPr>
          <a:xfrm>
            <a:off x="8394402" y="3249350"/>
            <a:ext cx="864922" cy="348343"/>
          </a:xfrm>
          <a:prstGeom prst="rect">
            <a:avLst/>
          </a:prstGeom>
          <a:noFill/>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6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EC2</a:t>
            </a:r>
          </a:p>
        </p:txBody>
      </p:sp>
      <p:sp>
        <p:nvSpPr>
          <p:cNvPr id="8" name="TextBox 7">
            <a:extLst>
              <a:ext uri="{FF2B5EF4-FFF2-40B4-BE49-F238E27FC236}">
                <a16:creationId xmlns:a16="http://schemas.microsoft.com/office/drawing/2014/main" id="{6F0D61F1-C3A2-4A77-A6BF-684BC28644A0}"/>
              </a:ext>
            </a:extLst>
          </p:cNvPr>
          <p:cNvSpPr txBox="1"/>
          <p:nvPr/>
        </p:nvSpPr>
        <p:spPr>
          <a:xfrm>
            <a:off x="9137869" y="3448539"/>
            <a:ext cx="1568408" cy="348343"/>
          </a:xfrm>
          <a:prstGeom prst="rect">
            <a:avLst/>
          </a:prstGeom>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6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API </a:t>
            </a:r>
            <a:br>
              <a:rPr kumimoji="0" lang="en-US" sz="16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br>
            <a:r>
              <a:rPr kumimoji="0" lang="en-US" sz="16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Gateway</a:t>
            </a:r>
          </a:p>
        </p:txBody>
      </p:sp>
      <p:pic>
        <p:nvPicPr>
          <p:cNvPr id="9" name="Graphic 17">
            <a:extLst>
              <a:ext uri="{FF2B5EF4-FFF2-40B4-BE49-F238E27FC236}">
                <a16:creationId xmlns:a16="http://schemas.microsoft.com/office/drawing/2014/main" id="{96B78939-28F7-466B-B193-61A0689336C2}"/>
              </a:ext>
            </a:extLst>
          </p:cNvPr>
          <p:cNvPicPr>
            <a:picLocks noChangeAspect="1" noChangeArrowheads="1"/>
          </p:cNvPicPr>
          <p:nvPr/>
        </p:nvPicPr>
        <p:blipFill>
          <a:blip r:embed="rId5"/>
          <a:srcRect/>
          <a:stretch/>
        </p:blipFill>
        <p:spPr bwMode="auto">
          <a:xfrm>
            <a:off x="9542597" y="2515415"/>
            <a:ext cx="758952" cy="758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0" descr="A cat sitting on a bed&#10;&#10;Description automatically generated with medium confidence">
            <a:extLst>
              <a:ext uri="{FF2B5EF4-FFF2-40B4-BE49-F238E27FC236}">
                <a16:creationId xmlns:a16="http://schemas.microsoft.com/office/drawing/2014/main" id="{A236159C-50E5-4229-97CE-AD4FCEACC89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669534" y="1126964"/>
            <a:ext cx="1542750" cy="1136084"/>
          </a:xfrm>
          <a:prstGeom prst="rect">
            <a:avLst/>
          </a:prstGeom>
          <a:ln>
            <a:solidFill>
              <a:schemeClr val="bg1">
                <a:lumMod val="65000"/>
              </a:schemeClr>
            </a:solidFill>
          </a:ln>
        </p:spPr>
      </p:pic>
      <p:pic>
        <p:nvPicPr>
          <p:cNvPr id="12" name="Picture 11" descr="Icon&#10;&#10;Description automatically generated">
            <a:extLst>
              <a:ext uri="{FF2B5EF4-FFF2-40B4-BE49-F238E27FC236}">
                <a16:creationId xmlns:a16="http://schemas.microsoft.com/office/drawing/2014/main" id="{691E9AAC-B562-4260-BA57-B6A2FA6CBBC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62125" y="2307692"/>
            <a:ext cx="1459319" cy="1459319"/>
          </a:xfrm>
          <a:prstGeom prst="rect">
            <a:avLst/>
          </a:prstGeom>
        </p:spPr>
      </p:pic>
      <p:cxnSp>
        <p:nvCxnSpPr>
          <p:cNvPr id="14" name="Straight Arrow Connector 13">
            <a:extLst>
              <a:ext uri="{FF2B5EF4-FFF2-40B4-BE49-F238E27FC236}">
                <a16:creationId xmlns:a16="http://schemas.microsoft.com/office/drawing/2014/main" id="{3E76F266-CB72-4B85-8D5D-527ED67BD058}"/>
              </a:ext>
            </a:extLst>
          </p:cNvPr>
          <p:cNvCxnSpPr>
            <a:cxnSpLocks/>
            <a:stCxn id="12" idx="3"/>
            <a:endCxn id="16" idx="1"/>
          </p:cNvCxnSpPr>
          <p:nvPr/>
        </p:nvCxnSpPr>
        <p:spPr>
          <a:xfrm>
            <a:off x="2421444" y="3037352"/>
            <a:ext cx="1975751" cy="0"/>
          </a:xfrm>
          <a:prstGeom prst="straightConnector1">
            <a:avLst/>
          </a:prstGeom>
          <a:ln w="28575">
            <a:solidFill>
              <a:schemeClr val="bg1">
                <a:lumMod val="50000"/>
              </a:schemeClr>
            </a:solidFill>
            <a:prstDash val="sysDot"/>
            <a:tailEnd type="none"/>
          </a:ln>
        </p:spPr>
        <p:style>
          <a:lnRef idx="1">
            <a:schemeClr val="accent1"/>
          </a:lnRef>
          <a:fillRef idx="0">
            <a:schemeClr val="accent1"/>
          </a:fillRef>
          <a:effectRef idx="0">
            <a:schemeClr val="accent1"/>
          </a:effectRef>
          <a:fontRef idx="minor">
            <a:schemeClr val="tx1"/>
          </a:fontRef>
        </p:style>
      </p:cxnSp>
      <p:pic>
        <p:nvPicPr>
          <p:cNvPr id="15" name="Graphic 29">
            <a:extLst>
              <a:ext uri="{FF2B5EF4-FFF2-40B4-BE49-F238E27FC236}">
                <a16:creationId xmlns:a16="http://schemas.microsoft.com/office/drawing/2014/main" id="{D93CE0CF-9DBD-4A23-A43C-1D25A9B313D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778326" y="2562589"/>
            <a:ext cx="949525" cy="94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Rectangle 15">
            <a:extLst>
              <a:ext uri="{FF2B5EF4-FFF2-40B4-BE49-F238E27FC236}">
                <a16:creationId xmlns:a16="http://schemas.microsoft.com/office/drawing/2014/main" id="{84EBD66B-9055-4579-8E2C-BF82F7516A83}"/>
              </a:ext>
            </a:extLst>
          </p:cNvPr>
          <p:cNvSpPr/>
          <p:nvPr/>
        </p:nvSpPr>
        <p:spPr>
          <a:xfrm>
            <a:off x="4397195" y="2010677"/>
            <a:ext cx="1728829" cy="2053350"/>
          </a:xfrm>
          <a:prstGeom prst="rect">
            <a:avLst/>
          </a:prstGeom>
          <a:ln w="28575">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rebuchet MS" panose="020B0603020202020204"/>
              <a:ea typeface="+mn-ea"/>
              <a:cs typeface="+mn-cs"/>
            </a:endParaRPr>
          </a:p>
        </p:txBody>
      </p:sp>
      <p:sp>
        <p:nvSpPr>
          <p:cNvPr id="17" name="TextBox 16">
            <a:extLst>
              <a:ext uri="{FF2B5EF4-FFF2-40B4-BE49-F238E27FC236}">
                <a16:creationId xmlns:a16="http://schemas.microsoft.com/office/drawing/2014/main" id="{B331A54A-7E01-4269-A7F9-7783F7AF5824}"/>
              </a:ext>
            </a:extLst>
          </p:cNvPr>
          <p:cNvSpPr txBox="1"/>
          <p:nvPr/>
        </p:nvSpPr>
        <p:spPr>
          <a:xfrm>
            <a:off x="4092864" y="1836504"/>
            <a:ext cx="1634987" cy="348343"/>
          </a:xfrm>
          <a:prstGeom prst="rect">
            <a:avLst/>
          </a:prstGeom>
          <a:solidFill>
            <a:schemeClr val="bg1"/>
          </a:solidFill>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6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EDGE LOCATION</a:t>
            </a:r>
          </a:p>
        </p:txBody>
      </p:sp>
      <p:cxnSp>
        <p:nvCxnSpPr>
          <p:cNvPr id="18" name="Straight Arrow Connector 17">
            <a:extLst>
              <a:ext uri="{FF2B5EF4-FFF2-40B4-BE49-F238E27FC236}">
                <a16:creationId xmlns:a16="http://schemas.microsoft.com/office/drawing/2014/main" id="{1FD0C9D0-C32F-47F5-9C29-FF74647E2A40}"/>
              </a:ext>
            </a:extLst>
          </p:cNvPr>
          <p:cNvCxnSpPr>
            <a:cxnSpLocks/>
            <a:stCxn id="16" idx="3"/>
            <a:endCxn id="2" idx="1"/>
          </p:cNvCxnSpPr>
          <p:nvPr/>
        </p:nvCxnSpPr>
        <p:spPr>
          <a:xfrm>
            <a:off x="6126024" y="3037352"/>
            <a:ext cx="836908" cy="3"/>
          </a:xfrm>
          <a:prstGeom prst="straightConnector1">
            <a:avLst/>
          </a:prstGeom>
          <a:ln w="28575">
            <a:solidFill>
              <a:schemeClr val="bg1">
                <a:lumMod val="50000"/>
              </a:schemeClr>
            </a:solidFill>
            <a:prstDash val="sysDot"/>
            <a:tailEnd type="non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3F84FC20-B009-40C2-B4DC-C8D2996375E0}"/>
              </a:ext>
            </a:extLst>
          </p:cNvPr>
          <p:cNvSpPr txBox="1"/>
          <p:nvPr/>
        </p:nvSpPr>
        <p:spPr>
          <a:xfrm>
            <a:off x="2813329" y="2674621"/>
            <a:ext cx="1024739" cy="574730"/>
          </a:xfrm>
          <a:prstGeom prst="rect">
            <a:avLst/>
          </a:prstGeom>
          <a:solidFill>
            <a:schemeClr val="bg1"/>
          </a:solidFill>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6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Get cat picture</a:t>
            </a:r>
          </a:p>
        </p:txBody>
      </p:sp>
      <p:sp>
        <p:nvSpPr>
          <p:cNvPr id="30" name="TextBox 29">
            <a:extLst>
              <a:ext uri="{FF2B5EF4-FFF2-40B4-BE49-F238E27FC236}">
                <a16:creationId xmlns:a16="http://schemas.microsoft.com/office/drawing/2014/main" id="{70A119BE-07FE-4B38-9486-80EBE7EFFBD0}"/>
              </a:ext>
            </a:extLst>
          </p:cNvPr>
          <p:cNvSpPr txBox="1"/>
          <p:nvPr/>
        </p:nvSpPr>
        <p:spPr>
          <a:xfrm>
            <a:off x="4499684" y="3789129"/>
            <a:ext cx="1523849" cy="574730"/>
          </a:xfrm>
          <a:prstGeom prst="rect">
            <a:avLst/>
          </a:prstGeom>
          <a:solidFill>
            <a:schemeClr val="bg1"/>
          </a:solidFill>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600" b="0" i="0" u="none" strike="noStrike" kern="1200" cap="none" spc="0" normalizeH="0" baseline="0" noProof="0" dirty="0">
                <a:ln>
                  <a:noFill/>
                </a:ln>
                <a:solidFill>
                  <a:srgbClr val="FF9900"/>
                </a:solidFill>
                <a:effectLst/>
                <a:uLnTx/>
                <a:uFillTx/>
                <a:latin typeface="Trebuchet MS" panose="020B0603020202020204"/>
                <a:ea typeface="PS TT Commons" charset="0"/>
                <a:cs typeface="PS TT Commons" charset="0"/>
              </a:rPr>
              <a:t>Do I have this picture cached?</a:t>
            </a:r>
          </a:p>
        </p:txBody>
      </p:sp>
      <p:sp>
        <p:nvSpPr>
          <p:cNvPr id="31" name="Rectangle 30">
            <a:extLst>
              <a:ext uri="{FF2B5EF4-FFF2-40B4-BE49-F238E27FC236}">
                <a16:creationId xmlns:a16="http://schemas.microsoft.com/office/drawing/2014/main" id="{AB594723-94C0-477B-9861-4A2F9F312D12}"/>
              </a:ext>
            </a:extLst>
          </p:cNvPr>
          <p:cNvSpPr/>
          <p:nvPr/>
        </p:nvSpPr>
        <p:spPr>
          <a:xfrm>
            <a:off x="3341663" y="4831851"/>
            <a:ext cx="1450187" cy="742355"/>
          </a:xfrm>
          <a:prstGeom prst="rect">
            <a:avLst/>
          </a:prstGeom>
          <a:ln w="28575">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rebuchet MS" panose="020B0603020202020204"/>
              <a:ea typeface="+mn-ea"/>
              <a:cs typeface="+mn-cs"/>
            </a:endParaRPr>
          </a:p>
        </p:txBody>
      </p:sp>
      <p:sp>
        <p:nvSpPr>
          <p:cNvPr id="32" name="TextBox 31">
            <a:extLst>
              <a:ext uri="{FF2B5EF4-FFF2-40B4-BE49-F238E27FC236}">
                <a16:creationId xmlns:a16="http://schemas.microsoft.com/office/drawing/2014/main" id="{3B13C132-9544-48A8-A834-476B26CF6E2C}"/>
              </a:ext>
            </a:extLst>
          </p:cNvPr>
          <p:cNvSpPr txBox="1"/>
          <p:nvPr/>
        </p:nvSpPr>
        <p:spPr>
          <a:xfrm>
            <a:off x="3409319" y="5203028"/>
            <a:ext cx="1231261" cy="348343"/>
          </a:xfrm>
          <a:prstGeom prst="rect">
            <a:avLst/>
          </a:prstGeom>
          <a:solidFill>
            <a:schemeClr val="bg1"/>
          </a:solidFill>
        </p:spPr>
        <p:txBody>
          <a:bodyPr vert="horz" wrap="square" lIns="0" tIns="32970" rIns="65939" bIns="32970" rtlCol="0" anchor="b" anchorCtr="0">
            <a:noAutofit/>
          </a:bodyPr>
          <a:lstStyle/>
          <a:p>
            <a:pPr marL="0" marR="0" lvl="0" indent="0" algn="l" defTabSz="439502" rtl="0" eaLnBrk="1" fontAlgn="auto" latinLnBrk="0" hangingPunct="1">
              <a:lnSpc>
                <a:spcPct val="85000"/>
              </a:lnSpc>
              <a:spcBef>
                <a:spcPct val="0"/>
              </a:spcBef>
              <a:spcAft>
                <a:spcPts val="0"/>
              </a:spcAft>
              <a:buClrTx/>
              <a:buSzTx/>
              <a:buFontTx/>
              <a:buNone/>
              <a:tabLst/>
              <a:defRPr/>
            </a:pPr>
            <a:r>
              <a:rPr kumimoji="0" lang="en-US" sz="1600" b="0" i="0" u="none" strike="noStrike" kern="1200" cap="none" spc="0" normalizeH="0" baseline="0" noProof="0" dirty="0">
                <a:ln>
                  <a:noFill/>
                </a:ln>
                <a:solidFill>
                  <a:srgbClr val="FF9900"/>
                </a:solidFill>
                <a:effectLst/>
                <a:uLnTx/>
                <a:uFillTx/>
                <a:latin typeface="Trebuchet MS" panose="020B0603020202020204"/>
                <a:ea typeface="PS TT Commons" charset="0"/>
                <a:cs typeface="PS TT Commons" charset="0"/>
              </a:rPr>
              <a:t>YES</a:t>
            </a:r>
          </a:p>
          <a:p>
            <a:pPr marL="0" marR="0" lvl="0" indent="0" algn="l" defTabSz="439502" rtl="0" eaLnBrk="1" fontAlgn="auto" latinLnBrk="0" hangingPunct="1">
              <a:lnSpc>
                <a:spcPct val="85000"/>
              </a:lnSpc>
              <a:spcBef>
                <a:spcPct val="0"/>
              </a:spcBef>
              <a:spcAft>
                <a:spcPts val="0"/>
              </a:spcAft>
              <a:buClrTx/>
              <a:buSzTx/>
              <a:buFontTx/>
              <a:buNone/>
              <a:tabLst/>
              <a:defRPr/>
            </a:pPr>
            <a:r>
              <a:rPr kumimoji="0" lang="en-US" sz="14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Return cached version</a:t>
            </a:r>
          </a:p>
        </p:txBody>
      </p:sp>
      <p:cxnSp>
        <p:nvCxnSpPr>
          <p:cNvPr id="34" name="Connector: Elbow 33">
            <a:extLst>
              <a:ext uri="{FF2B5EF4-FFF2-40B4-BE49-F238E27FC236}">
                <a16:creationId xmlns:a16="http://schemas.microsoft.com/office/drawing/2014/main" id="{B2BAFDE4-94F8-44B8-B599-900E285B2478}"/>
              </a:ext>
            </a:extLst>
          </p:cNvPr>
          <p:cNvCxnSpPr>
            <a:cxnSpLocks/>
            <a:stCxn id="30" idx="2"/>
            <a:endCxn id="31" idx="0"/>
          </p:cNvCxnSpPr>
          <p:nvPr/>
        </p:nvCxnSpPr>
        <p:spPr>
          <a:xfrm rot="5400000">
            <a:off x="4430187" y="4000429"/>
            <a:ext cx="467992" cy="1194852"/>
          </a:xfrm>
          <a:prstGeom prst="bentConnector3">
            <a:avLst/>
          </a:prstGeom>
          <a:ln w="28575">
            <a:solidFill>
              <a:schemeClr val="bg1">
                <a:lumMod val="50000"/>
              </a:schemeClr>
            </a:solidFill>
            <a:prstDash val="sysDot"/>
            <a:tailEnd type="non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85298284-2080-44E3-8D69-E35E7AF28A55}"/>
              </a:ext>
            </a:extLst>
          </p:cNvPr>
          <p:cNvSpPr/>
          <p:nvPr/>
        </p:nvSpPr>
        <p:spPr>
          <a:xfrm>
            <a:off x="5450920" y="4831851"/>
            <a:ext cx="2241470" cy="742355"/>
          </a:xfrm>
          <a:prstGeom prst="rect">
            <a:avLst/>
          </a:prstGeom>
          <a:ln w="28575">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rebuchet MS" panose="020B0603020202020204"/>
              <a:ea typeface="+mn-ea"/>
              <a:cs typeface="+mn-cs"/>
            </a:endParaRPr>
          </a:p>
        </p:txBody>
      </p:sp>
      <p:sp>
        <p:nvSpPr>
          <p:cNvPr id="37" name="TextBox 36">
            <a:extLst>
              <a:ext uri="{FF2B5EF4-FFF2-40B4-BE49-F238E27FC236}">
                <a16:creationId xmlns:a16="http://schemas.microsoft.com/office/drawing/2014/main" id="{6D6B8661-C8DC-4ED5-8C10-C80D1C3B1BAA}"/>
              </a:ext>
            </a:extLst>
          </p:cNvPr>
          <p:cNvSpPr txBox="1"/>
          <p:nvPr/>
        </p:nvSpPr>
        <p:spPr>
          <a:xfrm>
            <a:off x="5518575" y="5203028"/>
            <a:ext cx="2173816" cy="348343"/>
          </a:xfrm>
          <a:prstGeom prst="rect">
            <a:avLst/>
          </a:prstGeom>
          <a:solidFill>
            <a:schemeClr val="bg1"/>
          </a:solidFill>
        </p:spPr>
        <p:txBody>
          <a:bodyPr vert="horz" wrap="square" lIns="0" tIns="32970" rIns="65939" bIns="32970" rtlCol="0" anchor="b" anchorCtr="0">
            <a:noAutofit/>
          </a:bodyPr>
          <a:lstStyle/>
          <a:p>
            <a:pPr marL="0" marR="0" lvl="0" indent="0" algn="l" defTabSz="439502" rtl="0" eaLnBrk="1" fontAlgn="auto" latinLnBrk="0" hangingPunct="1">
              <a:lnSpc>
                <a:spcPct val="85000"/>
              </a:lnSpc>
              <a:spcBef>
                <a:spcPct val="0"/>
              </a:spcBef>
              <a:spcAft>
                <a:spcPts val="0"/>
              </a:spcAft>
              <a:buClrTx/>
              <a:buSzTx/>
              <a:buFontTx/>
              <a:buNone/>
              <a:tabLst/>
              <a:defRPr/>
            </a:pPr>
            <a:r>
              <a:rPr kumimoji="0" lang="en-US" sz="1600" b="0" i="0" u="none" strike="noStrike" kern="1200" cap="none" spc="0" normalizeH="0" baseline="0" noProof="0" dirty="0">
                <a:ln>
                  <a:noFill/>
                </a:ln>
                <a:solidFill>
                  <a:srgbClr val="FF9900"/>
                </a:solidFill>
                <a:effectLst/>
                <a:uLnTx/>
                <a:uFillTx/>
                <a:latin typeface="Trebuchet MS" panose="020B0603020202020204"/>
                <a:ea typeface="PS TT Commons" charset="0"/>
                <a:cs typeface="PS TT Commons" charset="0"/>
              </a:rPr>
              <a:t>NO</a:t>
            </a:r>
          </a:p>
          <a:p>
            <a:pPr marL="0" marR="0" lvl="0" indent="0" algn="l" defTabSz="439502" rtl="0" eaLnBrk="1" fontAlgn="auto" latinLnBrk="0" hangingPunct="1">
              <a:lnSpc>
                <a:spcPct val="85000"/>
              </a:lnSpc>
              <a:spcBef>
                <a:spcPct val="0"/>
              </a:spcBef>
              <a:spcAft>
                <a:spcPts val="0"/>
              </a:spcAft>
              <a:buClrTx/>
              <a:buSzTx/>
              <a:buFontTx/>
              <a:buNone/>
              <a:tabLst/>
              <a:defRPr/>
            </a:pPr>
            <a:r>
              <a:rPr kumimoji="0" lang="en-US" sz="14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Get from origin</a:t>
            </a:r>
          </a:p>
          <a:p>
            <a:pPr marL="0" marR="0" lvl="0" indent="0" algn="l" defTabSz="439502" rtl="0" eaLnBrk="1" fontAlgn="auto" latinLnBrk="0" hangingPunct="1">
              <a:lnSpc>
                <a:spcPct val="85000"/>
              </a:lnSpc>
              <a:spcBef>
                <a:spcPct val="0"/>
              </a:spcBef>
              <a:spcAft>
                <a:spcPts val="0"/>
              </a:spcAft>
              <a:buClrTx/>
              <a:buSzTx/>
              <a:buFontTx/>
              <a:buNone/>
              <a:tabLst/>
              <a:defRPr/>
            </a:pPr>
            <a:r>
              <a:rPr kumimoji="0" lang="en-US" sz="14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Then cache for next time</a:t>
            </a:r>
          </a:p>
        </p:txBody>
      </p:sp>
      <p:cxnSp>
        <p:nvCxnSpPr>
          <p:cNvPr id="38" name="Connector: Elbow 37">
            <a:extLst>
              <a:ext uri="{FF2B5EF4-FFF2-40B4-BE49-F238E27FC236}">
                <a16:creationId xmlns:a16="http://schemas.microsoft.com/office/drawing/2014/main" id="{005A4A5D-7FA6-4F8C-8735-4E88C774305A}"/>
              </a:ext>
            </a:extLst>
          </p:cNvPr>
          <p:cNvCxnSpPr>
            <a:cxnSpLocks/>
            <a:stCxn id="30" idx="2"/>
            <a:endCxn id="36" idx="0"/>
          </p:cNvCxnSpPr>
          <p:nvPr/>
        </p:nvCxnSpPr>
        <p:spPr>
          <a:xfrm rot="16200000" flipH="1">
            <a:off x="5682636" y="3942832"/>
            <a:ext cx="467992" cy="1310046"/>
          </a:xfrm>
          <a:prstGeom prst="bentConnector3">
            <a:avLst>
              <a:gd name="adj1" fmla="val 50000"/>
            </a:avLst>
          </a:prstGeom>
          <a:ln w="28575">
            <a:solidFill>
              <a:schemeClr val="bg1">
                <a:lumMod val="50000"/>
              </a:schemeClr>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43" name="Connector: Elbow 42">
            <a:extLst>
              <a:ext uri="{FF2B5EF4-FFF2-40B4-BE49-F238E27FC236}">
                <a16:creationId xmlns:a16="http://schemas.microsoft.com/office/drawing/2014/main" id="{767EE91A-D93F-49F8-A882-DC98D714E2D1}"/>
              </a:ext>
            </a:extLst>
          </p:cNvPr>
          <p:cNvCxnSpPr>
            <a:cxnSpLocks/>
            <a:stCxn id="12" idx="2"/>
            <a:endCxn id="31" idx="1"/>
          </p:cNvCxnSpPr>
          <p:nvPr/>
        </p:nvCxnSpPr>
        <p:spPr>
          <a:xfrm rot="16200000" flipH="1">
            <a:off x="1798715" y="3660081"/>
            <a:ext cx="1436018" cy="1649878"/>
          </a:xfrm>
          <a:prstGeom prst="bentConnector2">
            <a:avLst/>
          </a:prstGeom>
          <a:ln w="28575">
            <a:solidFill>
              <a:schemeClr val="bg1">
                <a:lumMod val="50000"/>
              </a:schemeClr>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46" name="Connector: Elbow 45">
            <a:extLst>
              <a:ext uri="{FF2B5EF4-FFF2-40B4-BE49-F238E27FC236}">
                <a16:creationId xmlns:a16="http://schemas.microsoft.com/office/drawing/2014/main" id="{B5BFF6B8-B566-4DA8-95F8-DEAD8C927140}"/>
              </a:ext>
            </a:extLst>
          </p:cNvPr>
          <p:cNvCxnSpPr>
            <a:cxnSpLocks/>
            <a:stCxn id="36" idx="3"/>
            <a:endCxn id="2" idx="2"/>
          </p:cNvCxnSpPr>
          <p:nvPr/>
        </p:nvCxnSpPr>
        <p:spPr>
          <a:xfrm flipV="1">
            <a:off x="7692390" y="4064030"/>
            <a:ext cx="1142215" cy="1138999"/>
          </a:xfrm>
          <a:prstGeom prst="bentConnector2">
            <a:avLst/>
          </a:prstGeom>
          <a:ln w="28575">
            <a:solidFill>
              <a:schemeClr val="bg1">
                <a:lumMod val="50000"/>
              </a:schemeClr>
            </a:solidFill>
            <a:prstDash val="sysDot"/>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28555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8"/>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6"/>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29" grpId="0" animBg="1"/>
      <p:bldP spid="30" grpId="0" animBg="1"/>
      <p:bldP spid="31" grpId="0" animBg="1"/>
      <p:bldP spid="32" grpId="0" animBg="1"/>
      <p:bldP spid="36" grpId="0" animBg="1"/>
      <p:bldP spid="37"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A63434F-1FF9-4078-ADD9-C18408A44796}"/>
              </a:ext>
            </a:extLst>
          </p:cNvPr>
          <p:cNvSpPr/>
          <p:nvPr/>
        </p:nvSpPr>
        <p:spPr>
          <a:xfrm>
            <a:off x="6962932" y="2010680"/>
            <a:ext cx="3743345" cy="2053350"/>
          </a:xfrm>
          <a:prstGeom prst="rect">
            <a:avLst/>
          </a:prstGeom>
          <a:ln w="28575">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rebuchet MS" panose="020B0603020202020204"/>
              <a:ea typeface="+mn-ea"/>
              <a:cs typeface="+mn-cs"/>
            </a:endParaRPr>
          </a:p>
        </p:txBody>
      </p:sp>
      <p:sp>
        <p:nvSpPr>
          <p:cNvPr id="3" name="TextBox 2">
            <a:extLst>
              <a:ext uri="{FF2B5EF4-FFF2-40B4-BE49-F238E27FC236}">
                <a16:creationId xmlns:a16="http://schemas.microsoft.com/office/drawing/2014/main" id="{62FC7597-E6FA-4554-A731-981A61BBF19C}"/>
              </a:ext>
            </a:extLst>
          </p:cNvPr>
          <p:cNvSpPr txBox="1"/>
          <p:nvPr/>
        </p:nvSpPr>
        <p:spPr>
          <a:xfrm>
            <a:off x="6716093" y="1836507"/>
            <a:ext cx="864922" cy="348343"/>
          </a:xfrm>
          <a:prstGeom prst="rect">
            <a:avLst/>
          </a:prstGeom>
          <a:solidFill>
            <a:schemeClr val="bg1"/>
          </a:solidFill>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6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ORIGIN</a:t>
            </a:r>
          </a:p>
        </p:txBody>
      </p:sp>
      <p:pic>
        <p:nvPicPr>
          <p:cNvPr id="4" name="Graphic 8">
            <a:extLst>
              <a:ext uri="{FF2B5EF4-FFF2-40B4-BE49-F238E27FC236}">
                <a16:creationId xmlns:a16="http://schemas.microsoft.com/office/drawing/2014/main" id="{BFF832E9-D744-4C72-96CA-20B28D2328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97667" y="251541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Graphic 60">
            <a:extLst>
              <a:ext uri="{FF2B5EF4-FFF2-40B4-BE49-F238E27FC236}">
                <a16:creationId xmlns:a16="http://schemas.microsoft.com/office/drawing/2014/main" id="{61B6F266-B1EC-4256-BA60-F0D316AAD9D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45863" y="2516210"/>
            <a:ext cx="761999" cy="761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a:extLst>
              <a:ext uri="{FF2B5EF4-FFF2-40B4-BE49-F238E27FC236}">
                <a16:creationId xmlns:a16="http://schemas.microsoft.com/office/drawing/2014/main" id="{6B2CBD0F-6ABA-4F17-8802-CB2F9CE06D08}"/>
              </a:ext>
            </a:extLst>
          </p:cNvPr>
          <p:cNvSpPr txBox="1"/>
          <p:nvPr/>
        </p:nvSpPr>
        <p:spPr>
          <a:xfrm>
            <a:off x="7246206" y="3249350"/>
            <a:ext cx="864922" cy="348343"/>
          </a:xfrm>
          <a:prstGeom prst="rect">
            <a:avLst/>
          </a:prstGeom>
          <a:noFill/>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6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S3</a:t>
            </a:r>
          </a:p>
        </p:txBody>
      </p:sp>
      <p:sp>
        <p:nvSpPr>
          <p:cNvPr id="7" name="TextBox 6">
            <a:extLst>
              <a:ext uri="{FF2B5EF4-FFF2-40B4-BE49-F238E27FC236}">
                <a16:creationId xmlns:a16="http://schemas.microsoft.com/office/drawing/2014/main" id="{5F47904A-291E-45F8-A8B6-BB8406DCCC77}"/>
              </a:ext>
            </a:extLst>
          </p:cNvPr>
          <p:cNvSpPr txBox="1"/>
          <p:nvPr/>
        </p:nvSpPr>
        <p:spPr>
          <a:xfrm>
            <a:off x="8394402" y="3249350"/>
            <a:ext cx="864922" cy="348343"/>
          </a:xfrm>
          <a:prstGeom prst="rect">
            <a:avLst/>
          </a:prstGeom>
          <a:noFill/>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6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EC2</a:t>
            </a:r>
          </a:p>
        </p:txBody>
      </p:sp>
      <p:sp>
        <p:nvSpPr>
          <p:cNvPr id="8" name="TextBox 7">
            <a:extLst>
              <a:ext uri="{FF2B5EF4-FFF2-40B4-BE49-F238E27FC236}">
                <a16:creationId xmlns:a16="http://schemas.microsoft.com/office/drawing/2014/main" id="{6F0D61F1-C3A2-4A77-A6BF-684BC28644A0}"/>
              </a:ext>
            </a:extLst>
          </p:cNvPr>
          <p:cNvSpPr txBox="1"/>
          <p:nvPr/>
        </p:nvSpPr>
        <p:spPr>
          <a:xfrm>
            <a:off x="9137869" y="3448539"/>
            <a:ext cx="1568408" cy="348343"/>
          </a:xfrm>
          <a:prstGeom prst="rect">
            <a:avLst/>
          </a:prstGeom>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6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API </a:t>
            </a:r>
            <a:br>
              <a:rPr kumimoji="0" lang="en-US" sz="16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br>
            <a:r>
              <a:rPr kumimoji="0" lang="en-US" sz="16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Gateway</a:t>
            </a:r>
          </a:p>
        </p:txBody>
      </p:sp>
      <p:pic>
        <p:nvPicPr>
          <p:cNvPr id="9" name="Graphic 17">
            <a:extLst>
              <a:ext uri="{FF2B5EF4-FFF2-40B4-BE49-F238E27FC236}">
                <a16:creationId xmlns:a16="http://schemas.microsoft.com/office/drawing/2014/main" id="{96B78939-28F7-466B-B193-61A0689336C2}"/>
              </a:ext>
            </a:extLst>
          </p:cNvPr>
          <p:cNvPicPr>
            <a:picLocks noChangeAspect="1" noChangeArrowheads="1"/>
          </p:cNvPicPr>
          <p:nvPr/>
        </p:nvPicPr>
        <p:blipFill>
          <a:blip r:embed="rId5"/>
          <a:srcRect/>
          <a:stretch/>
        </p:blipFill>
        <p:spPr bwMode="auto">
          <a:xfrm>
            <a:off x="9542597" y="2515415"/>
            <a:ext cx="758952" cy="758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0" descr="A cat sitting on a bed&#10;&#10;Description automatically generated with medium confidence">
            <a:extLst>
              <a:ext uri="{FF2B5EF4-FFF2-40B4-BE49-F238E27FC236}">
                <a16:creationId xmlns:a16="http://schemas.microsoft.com/office/drawing/2014/main" id="{A236159C-50E5-4229-97CE-AD4FCEACC89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669534" y="1126964"/>
            <a:ext cx="1542750" cy="1136084"/>
          </a:xfrm>
          <a:prstGeom prst="rect">
            <a:avLst/>
          </a:prstGeom>
          <a:ln>
            <a:solidFill>
              <a:schemeClr val="bg1">
                <a:lumMod val="65000"/>
              </a:schemeClr>
            </a:solidFill>
          </a:ln>
        </p:spPr>
      </p:pic>
      <p:pic>
        <p:nvPicPr>
          <p:cNvPr id="12" name="Picture 11" descr="Icon&#10;&#10;Description automatically generated">
            <a:extLst>
              <a:ext uri="{FF2B5EF4-FFF2-40B4-BE49-F238E27FC236}">
                <a16:creationId xmlns:a16="http://schemas.microsoft.com/office/drawing/2014/main" id="{691E9AAC-B562-4260-BA57-B6A2FA6CBBC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62125" y="2307692"/>
            <a:ext cx="1459319" cy="1459319"/>
          </a:xfrm>
          <a:prstGeom prst="rect">
            <a:avLst/>
          </a:prstGeom>
        </p:spPr>
      </p:pic>
      <p:cxnSp>
        <p:nvCxnSpPr>
          <p:cNvPr id="14" name="Straight Arrow Connector 13">
            <a:extLst>
              <a:ext uri="{FF2B5EF4-FFF2-40B4-BE49-F238E27FC236}">
                <a16:creationId xmlns:a16="http://schemas.microsoft.com/office/drawing/2014/main" id="{3E76F266-CB72-4B85-8D5D-527ED67BD058}"/>
              </a:ext>
            </a:extLst>
          </p:cNvPr>
          <p:cNvCxnSpPr>
            <a:cxnSpLocks/>
            <a:stCxn id="12" idx="3"/>
            <a:endCxn id="16" idx="1"/>
          </p:cNvCxnSpPr>
          <p:nvPr/>
        </p:nvCxnSpPr>
        <p:spPr>
          <a:xfrm>
            <a:off x="2421444" y="3037352"/>
            <a:ext cx="1975751" cy="0"/>
          </a:xfrm>
          <a:prstGeom prst="straightConnector1">
            <a:avLst/>
          </a:prstGeom>
          <a:ln w="28575">
            <a:solidFill>
              <a:schemeClr val="bg1">
                <a:lumMod val="50000"/>
              </a:schemeClr>
            </a:solidFill>
            <a:prstDash val="sysDot"/>
            <a:tailEnd type="none"/>
          </a:ln>
        </p:spPr>
        <p:style>
          <a:lnRef idx="1">
            <a:schemeClr val="accent1"/>
          </a:lnRef>
          <a:fillRef idx="0">
            <a:schemeClr val="accent1"/>
          </a:fillRef>
          <a:effectRef idx="0">
            <a:schemeClr val="accent1"/>
          </a:effectRef>
          <a:fontRef idx="minor">
            <a:schemeClr val="tx1"/>
          </a:fontRef>
        </p:style>
      </p:cxnSp>
      <p:pic>
        <p:nvPicPr>
          <p:cNvPr id="15" name="Graphic 29">
            <a:extLst>
              <a:ext uri="{FF2B5EF4-FFF2-40B4-BE49-F238E27FC236}">
                <a16:creationId xmlns:a16="http://schemas.microsoft.com/office/drawing/2014/main" id="{D93CE0CF-9DBD-4A23-A43C-1D25A9B313D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778326" y="2562589"/>
            <a:ext cx="949525" cy="94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Rectangle 15">
            <a:extLst>
              <a:ext uri="{FF2B5EF4-FFF2-40B4-BE49-F238E27FC236}">
                <a16:creationId xmlns:a16="http://schemas.microsoft.com/office/drawing/2014/main" id="{84EBD66B-9055-4579-8E2C-BF82F7516A83}"/>
              </a:ext>
            </a:extLst>
          </p:cNvPr>
          <p:cNvSpPr/>
          <p:nvPr/>
        </p:nvSpPr>
        <p:spPr>
          <a:xfrm>
            <a:off x="4397195" y="2010677"/>
            <a:ext cx="1728829" cy="2053350"/>
          </a:xfrm>
          <a:prstGeom prst="rect">
            <a:avLst/>
          </a:prstGeom>
          <a:ln w="28575">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rebuchet MS" panose="020B0603020202020204"/>
              <a:ea typeface="+mn-ea"/>
              <a:cs typeface="+mn-cs"/>
            </a:endParaRPr>
          </a:p>
        </p:txBody>
      </p:sp>
      <p:sp>
        <p:nvSpPr>
          <p:cNvPr id="17" name="TextBox 16">
            <a:extLst>
              <a:ext uri="{FF2B5EF4-FFF2-40B4-BE49-F238E27FC236}">
                <a16:creationId xmlns:a16="http://schemas.microsoft.com/office/drawing/2014/main" id="{B331A54A-7E01-4269-A7F9-7783F7AF5824}"/>
              </a:ext>
            </a:extLst>
          </p:cNvPr>
          <p:cNvSpPr txBox="1"/>
          <p:nvPr/>
        </p:nvSpPr>
        <p:spPr>
          <a:xfrm>
            <a:off x="4092864" y="1836504"/>
            <a:ext cx="1634987" cy="348343"/>
          </a:xfrm>
          <a:prstGeom prst="rect">
            <a:avLst/>
          </a:prstGeom>
          <a:solidFill>
            <a:schemeClr val="bg1"/>
          </a:solidFill>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6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EDGE LOCATION</a:t>
            </a:r>
          </a:p>
        </p:txBody>
      </p:sp>
      <p:cxnSp>
        <p:nvCxnSpPr>
          <p:cNvPr id="18" name="Straight Arrow Connector 17">
            <a:extLst>
              <a:ext uri="{FF2B5EF4-FFF2-40B4-BE49-F238E27FC236}">
                <a16:creationId xmlns:a16="http://schemas.microsoft.com/office/drawing/2014/main" id="{1FD0C9D0-C32F-47F5-9C29-FF74647E2A40}"/>
              </a:ext>
            </a:extLst>
          </p:cNvPr>
          <p:cNvCxnSpPr>
            <a:cxnSpLocks/>
            <a:stCxn id="16" idx="3"/>
            <a:endCxn id="2" idx="1"/>
          </p:cNvCxnSpPr>
          <p:nvPr/>
        </p:nvCxnSpPr>
        <p:spPr>
          <a:xfrm>
            <a:off x="6126024" y="3037352"/>
            <a:ext cx="836908" cy="3"/>
          </a:xfrm>
          <a:prstGeom prst="straightConnector1">
            <a:avLst/>
          </a:prstGeom>
          <a:ln w="28575">
            <a:solidFill>
              <a:schemeClr val="bg1">
                <a:lumMod val="50000"/>
              </a:schemeClr>
            </a:solidFill>
            <a:prstDash val="sysDot"/>
            <a:tailEnd type="non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3F84FC20-B009-40C2-B4DC-C8D2996375E0}"/>
              </a:ext>
            </a:extLst>
          </p:cNvPr>
          <p:cNvSpPr txBox="1"/>
          <p:nvPr/>
        </p:nvSpPr>
        <p:spPr>
          <a:xfrm>
            <a:off x="2813329" y="2674621"/>
            <a:ext cx="1024739" cy="574730"/>
          </a:xfrm>
          <a:prstGeom prst="rect">
            <a:avLst/>
          </a:prstGeom>
          <a:solidFill>
            <a:schemeClr val="bg1"/>
          </a:solidFill>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6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Get cat picture</a:t>
            </a:r>
          </a:p>
        </p:txBody>
      </p:sp>
      <p:sp>
        <p:nvSpPr>
          <p:cNvPr id="30" name="TextBox 29">
            <a:extLst>
              <a:ext uri="{FF2B5EF4-FFF2-40B4-BE49-F238E27FC236}">
                <a16:creationId xmlns:a16="http://schemas.microsoft.com/office/drawing/2014/main" id="{70A119BE-07FE-4B38-9486-80EBE7EFFBD0}"/>
              </a:ext>
            </a:extLst>
          </p:cNvPr>
          <p:cNvSpPr txBox="1"/>
          <p:nvPr/>
        </p:nvSpPr>
        <p:spPr>
          <a:xfrm>
            <a:off x="4499684" y="3789129"/>
            <a:ext cx="1523849" cy="574730"/>
          </a:xfrm>
          <a:prstGeom prst="rect">
            <a:avLst/>
          </a:prstGeom>
          <a:solidFill>
            <a:schemeClr val="bg1"/>
          </a:solidFill>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600" b="0" i="0" u="none" strike="noStrike" kern="1200" cap="none" spc="0" normalizeH="0" baseline="0" noProof="0" dirty="0">
                <a:ln>
                  <a:noFill/>
                </a:ln>
                <a:solidFill>
                  <a:srgbClr val="FF9900"/>
                </a:solidFill>
                <a:effectLst/>
                <a:uLnTx/>
                <a:uFillTx/>
                <a:latin typeface="Trebuchet MS" panose="020B0603020202020204"/>
                <a:ea typeface="PS TT Commons" charset="0"/>
                <a:cs typeface="PS TT Commons" charset="0"/>
              </a:rPr>
              <a:t>Do I have this picture cached?</a:t>
            </a:r>
          </a:p>
        </p:txBody>
      </p:sp>
      <p:sp>
        <p:nvSpPr>
          <p:cNvPr id="31" name="Rectangle 30">
            <a:extLst>
              <a:ext uri="{FF2B5EF4-FFF2-40B4-BE49-F238E27FC236}">
                <a16:creationId xmlns:a16="http://schemas.microsoft.com/office/drawing/2014/main" id="{AB594723-94C0-477B-9861-4A2F9F312D12}"/>
              </a:ext>
            </a:extLst>
          </p:cNvPr>
          <p:cNvSpPr/>
          <p:nvPr/>
        </p:nvSpPr>
        <p:spPr>
          <a:xfrm>
            <a:off x="3341663" y="4831851"/>
            <a:ext cx="1450187" cy="742355"/>
          </a:xfrm>
          <a:prstGeom prst="rect">
            <a:avLst/>
          </a:prstGeom>
          <a:ln w="28575">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rebuchet MS" panose="020B0603020202020204"/>
              <a:ea typeface="+mn-ea"/>
              <a:cs typeface="+mn-cs"/>
            </a:endParaRPr>
          </a:p>
        </p:txBody>
      </p:sp>
      <p:sp>
        <p:nvSpPr>
          <p:cNvPr id="32" name="TextBox 31">
            <a:extLst>
              <a:ext uri="{FF2B5EF4-FFF2-40B4-BE49-F238E27FC236}">
                <a16:creationId xmlns:a16="http://schemas.microsoft.com/office/drawing/2014/main" id="{3B13C132-9544-48A8-A834-476B26CF6E2C}"/>
              </a:ext>
            </a:extLst>
          </p:cNvPr>
          <p:cNvSpPr txBox="1"/>
          <p:nvPr/>
        </p:nvSpPr>
        <p:spPr>
          <a:xfrm>
            <a:off x="3409319" y="5203028"/>
            <a:ext cx="1231261" cy="348343"/>
          </a:xfrm>
          <a:prstGeom prst="rect">
            <a:avLst/>
          </a:prstGeom>
          <a:solidFill>
            <a:schemeClr val="bg1"/>
          </a:solidFill>
        </p:spPr>
        <p:txBody>
          <a:bodyPr vert="horz" wrap="square" lIns="0" tIns="32970" rIns="65939" bIns="32970" rtlCol="0" anchor="b" anchorCtr="0">
            <a:noAutofit/>
          </a:bodyPr>
          <a:lstStyle/>
          <a:p>
            <a:pPr marL="0" marR="0" lvl="0" indent="0" algn="l" defTabSz="439502" rtl="0" eaLnBrk="1" fontAlgn="auto" latinLnBrk="0" hangingPunct="1">
              <a:lnSpc>
                <a:spcPct val="85000"/>
              </a:lnSpc>
              <a:spcBef>
                <a:spcPct val="0"/>
              </a:spcBef>
              <a:spcAft>
                <a:spcPts val="0"/>
              </a:spcAft>
              <a:buClrTx/>
              <a:buSzTx/>
              <a:buFontTx/>
              <a:buNone/>
              <a:tabLst/>
              <a:defRPr/>
            </a:pPr>
            <a:r>
              <a:rPr kumimoji="0" lang="en-US" sz="1600" b="0" i="0" u="none" strike="noStrike" kern="1200" cap="none" spc="0" normalizeH="0" baseline="0" noProof="0" dirty="0">
                <a:ln>
                  <a:noFill/>
                </a:ln>
                <a:solidFill>
                  <a:srgbClr val="FF9900"/>
                </a:solidFill>
                <a:effectLst/>
                <a:uLnTx/>
                <a:uFillTx/>
                <a:latin typeface="Trebuchet MS" panose="020B0603020202020204"/>
                <a:ea typeface="PS TT Commons" charset="0"/>
                <a:cs typeface="PS TT Commons" charset="0"/>
              </a:rPr>
              <a:t>YES</a:t>
            </a:r>
          </a:p>
          <a:p>
            <a:pPr marL="0" marR="0" lvl="0" indent="0" algn="l" defTabSz="439502" rtl="0" eaLnBrk="1" fontAlgn="auto" latinLnBrk="0" hangingPunct="1">
              <a:lnSpc>
                <a:spcPct val="85000"/>
              </a:lnSpc>
              <a:spcBef>
                <a:spcPct val="0"/>
              </a:spcBef>
              <a:spcAft>
                <a:spcPts val="0"/>
              </a:spcAft>
              <a:buClrTx/>
              <a:buSzTx/>
              <a:buFontTx/>
              <a:buNone/>
              <a:tabLst/>
              <a:defRPr/>
            </a:pPr>
            <a:r>
              <a:rPr kumimoji="0" lang="en-US" sz="14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Return cached version</a:t>
            </a:r>
          </a:p>
        </p:txBody>
      </p:sp>
      <p:cxnSp>
        <p:nvCxnSpPr>
          <p:cNvPr id="34" name="Connector: Elbow 33">
            <a:extLst>
              <a:ext uri="{FF2B5EF4-FFF2-40B4-BE49-F238E27FC236}">
                <a16:creationId xmlns:a16="http://schemas.microsoft.com/office/drawing/2014/main" id="{B2BAFDE4-94F8-44B8-B599-900E285B2478}"/>
              </a:ext>
            </a:extLst>
          </p:cNvPr>
          <p:cNvCxnSpPr>
            <a:cxnSpLocks/>
            <a:stCxn id="30" idx="2"/>
            <a:endCxn id="31" idx="0"/>
          </p:cNvCxnSpPr>
          <p:nvPr/>
        </p:nvCxnSpPr>
        <p:spPr>
          <a:xfrm rot="5400000">
            <a:off x="4430187" y="4000429"/>
            <a:ext cx="467992" cy="1194852"/>
          </a:xfrm>
          <a:prstGeom prst="bentConnector3">
            <a:avLst/>
          </a:prstGeom>
          <a:ln w="28575">
            <a:solidFill>
              <a:schemeClr val="bg1">
                <a:lumMod val="50000"/>
              </a:schemeClr>
            </a:solidFill>
            <a:prstDash val="sysDot"/>
            <a:tailEnd type="non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85298284-2080-44E3-8D69-E35E7AF28A55}"/>
              </a:ext>
            </a:extLst>
          </p:cNvPr>
          <p:cNvSpPr/>
          <p:nvPr/>
        </p:nvSpPr>
        <p:spPr>
          <a:xfrm>
            <a:off x="5450920" y="4831851"/>
            <a:ext cx="2241470" cy="742355"/>
          </a:xfrm>
          <a:prstGeom prst="rect">
            <a:avLst/>
          </a:prstGeom>
          <a:ln w="28575">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rebuchet MS" panose="020B0603020202020204"/>
              <a:ea typeface="+mn-ea"/>
              <a:cs typeface="+mn-cs"/>
            </a:endParaRPr>
          </a:p>
        </p:txBody>
      </p:sp>
      <p:sp>
        <p:nvSpPr>
          <p:cNvPr id="37" name="TextBox 36">
            <a:extLst>
              <a:ext uri="{FF2B5EF4-FFF2-40B4-BE49-F238E27FC236}">
                <a16:creationId xmlns:a16="http://schemas.microsoft.com/office/drawing/2014/main" id="{6D6B8661-C8DC-4ED5-8C10-C80D1C3B1BAA}"/>
              </a:ext>
            </a:extLst>
          </p:cNvPr>
          <p:cNvSpPr txBox="1"/>
          <p:nvPr/>
        </p:nvSpPr>
        <p:spPr>
          <a:xfrm>
            <a:off x="5518575" y="5203028"/>
            <a:ext cx="2173816" cy="348343"/>
          </a:xfrm>
          <a:prstGeom prst="rect">
            <a:avLst/>
          </a:prstGeom>
          <a:solidFill>
            <a:schemeClr val="bg1"/>
          </a:solidFill>
        </p:spPr>
        <p:txBody>
          <a:bodyPr vert="horz" wrap="square" lIns="0" tIns="32970" rIns="65939" bIns="32970" rtlCol="0" anchor="b" anchorCtr="0">
            <a:noAutofit/>
          </a:bodyPr>
          <a:lstStyle/>
          <a:p>
            <a:pPr marL="0" marR="0" lvl="0" indent="0" algn="l" defTabSz="439502" rtl="0" eaLnBrk="1" fontAlgn="auto" latinLnBrk="0" hangingPunct="1">
              <a:lnSpc>
                <a:spcPct val="85000"/>
              </a:lnSpc>
              <a:spcBef>
                <a:spcPct val="0"/>
              </a:spcBef>
              <a:spcAft>
                <a:spcPts val="0"/>
              </a:spcAft>
              <a:buClrTx/>
              <a:buSzTx/>
              <a:buFontTx/>
              <a:buNone/>
              <a:tabLst/>
              <a:defRPr/>
            </a:pPr>
            <a:r>
              <a:rPr kumimoji="0" lang="en-US" sz="1600" b="0" i="0" u="none" strike="noStrike" kern="1200" cap="none" spc="0" normalizeH="0" baseline="0" noProof="0" dirty="0">
                <a:ln>
                  <a:noFill/>
                </a:ln>
                <a:solidFill>
                  <a:srgbClr val="FF9900"/>
                </a:solidFill>
                <a:effectLst/>
                <a:uLnTx/>
                <a:uFillTx/>
                <a:latin typeface="Trebuchet MS" panose="020B0603020202020204"/>
                <a:ea typeface="PS TT Commons" charset="0"/>
                <a:cs typeface="PS TT Commons" charset="0"/>
              </a:rPr>
              <a:t>NO</a:t>
            </a:r>
          </a:p>
          <a:p>
            <a:pPr marL="0" marR="0" lvl="0" indent="0" algn="l" defTabSz="439502" rtl="0" eaLnBrk="1" fontAlgn="auto" latinLnBrk="0" hangingPunct="1">
              <a:lnSpc>
                <a:spcPct val="85000"/>
              </a:lnSpc>
              <a:spcBef>
                <a:spcPct val="0"/>
              </a:spcBef>
              <a:spcAft>
                <a:spcPts val="0"/>
              </a:spcAft>
              <a:buClrTx/>
              <a:buSzTx/>
              <a:buFontTx/>
              <a:buNone/>
              <a:tabLst/>
              <a:defRPr/>
            </a:pPr>
            <a:r>
              <a:rPr kumimoji="0" lang="en-US" sz="14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Get from origin</a:t>
            </a:r>
          </a:p>
          <a:p>
            <a:pPr marL="0" marR="0" lvl="0" indent="0" algn="l" defTabSz="439502" rtl="0" eaLnBrk="1" fontAlgn="auto" latinLnBrk="0" hangingPunct="1">
              <a:lnSpc>
                <a:spcPct val="85000"/>
              </a:lnSpc>
              <a:spcBef>
                <a:spcPct val="0"/>
              </a:spcBef>
              <a:spcAft>
                <a:spcPts val="0"/>
              </a:spcAft>
              <a:buClrTx/>
              <a:buSzTx/>
              <a:buFontTx/>
              <a:buNone/>
              <a:tabLst/>
              <a:defRPr/>
            </a:pPr>
            <a:r>
              <a:rPr kumimoji="0" lang="en-US" sz="14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Then cache for next time</a:t>
            </a:r>
          </a:p>
        </p:txBody>
      </p:sp>
      <p:cxnSp>
        <p:nvCxnSpPr>
          <p:cNvPr id="38" name="Connector: Elbow 37">
            <a:extLst>
              <a:ext uri="{FF2B5EF4-FFF2-40B4-BE49-F238E27FC236}">
                <a16:creationId xmlns:a16="http://schemas.microsoft.com/office/drawing/2014/main" id="{005A4A5D-7FA6-4F8C-8735-4E88C774305A}"/>
              </a:ext>
            </a:extLst>
          </p:cNvPr>
          <p:cNvCxnSpPr>
            <a:cxnSpLocks/>
            <a:stCxn id="30" idx="2"/>
            <a:endCxn id="36" idx="0"/>
          </p:cNvCxnSpPr>
          <p:nvPr/>
        </p:nvCxnSpPr>
        <p:spPr>
          <a:xfrm rot="16200000" flipH="1">
            <a:off x="5682636" y="3942832"/>
            <a:ext cx="467992" cy="1310046"/>
          </a:xfrm>
          <a:prstGeom prst="bentConnector3">
            <a:avLst>
              <a:gd name="adj1" fmla="val 50000"/>
            </a:avLst>
          </a:prstGeom>
          <a:ln w="28575">
            <a:solidFill>
              <a:schemeClr val="bg1">
                <a:lumMod val="50000"/>
              </a:schemeClr>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43" name="Connector: Elbow 42">
            <a:extLst>
              <a:ext uri="{FF2B5EF4-FFF2-40B4-BE49-F238E27FC236}">
                <a16:creationId xmlns:a16="http://schemas.microsoft.com/office/drawing/2014/main" id="{767EE91A-D93F-49F8-A882-DC98D714E2D1}"/>
              </a:ext>
            </a:extLst>
          </p:cNvPr>
          <p:cNvCxnSpPr>
            <a:cxnSpLocks/>
            <a:stCxn id="12" idx="2"/>
            <a:endCxn id="31" idx="1"/>
          </p:cNvCxnSpPr>
          <p:nvPr/>
        </p:nvCxnSpPr>
        <p:spPr>
          <a:xfrm rot="16200000" flipH="1">
            <a:off x="1798715" y="3660081"/>
            <a:ext cx="1436018" cy="1649878"/>
          </a:xfrm>
          <a:prstGeom prst="bentConnector2">
            <a:avLst/>
          </a:prstGeom>
          <a:ln w="28575">
            <a:solidFill>
              <a:schemeClr val="bg1">
                <a:lumMod val="50000"/>
              </a:schemeClr>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46" name="Connector: Elbow 45">
            <a:extLst>
              <a:ext uri="{FF2B5EF4-FFF2-40B4-BE49-F238E27FC236}">
                <a16:creationId xmlns:a16="http://schemas.microsoft.com/office/drawing/2014/main" id="{B5BFF6B8-B566-4DA8-95F8-DEAD8C927140}"/>
              </a:ext>
            </a:extLst>
          </p:cNvPr>
          <p:cNvCxnSpPr>
            <a:cxnSpLocks/>
            <a:stCxn id="36" idx="3"/>
            <a:endCxn id="2" idx="2"/>
          </p:cNvCxnSpPr>
          <p:nvPr/>
        </p:nvCxnSpPr>
        <p:spPr>
          <a:xfrm flipV="1">
            <a:off x="7692390" y="4064030"/>
            <a:ext cx="1142215" cy="1138999"/>
          </a:xfrm>
          <a:prstGeom prst="bentConnector2">
            <a:avLst/>
          </a:prstGeom>
          <a:ln w="28575">
            <a:solidFill>
              <a:schemeClr val="bg1">
                <a:lumMod val="50000"/>
              </a:schemeClr>
            </a:solidFill>
            <a:prstDash val="sysDot"/>
            <a:tailEnd type="none"/>
          </a:ln>
        </p:spPr>
        <p:style>
          <a:lnRef idx="1">
            <a:schemeClr val="accent1"/>
          </a:lnRef>
          <a:fillRef idx="0">
            <a:schemeClr val="accent1"/>
          </a:fillRef>
          <a:effectRef idx="0">
            <a:schemeClr val="accent1"/>
          </a:effectRef>
          <a:fontRef idx="minor">
            <a:schemeClr val="tx1"/>
          </a:fontRef>
        </p:style>
      </p:cxnSp>
      <p:pic>
        <p:nvPicPr>
          <p:cNvPr id="27" name="Picture 26" descr="Icon&#10;&#10;Description automatically generated">
            <a:extLst>
              <a:ext uri="{FF2B5EF4-FFF2-40B4-BE49-F238E27FC236}">
                <a16:creationId xmlns:a16="http://schemas.microsoft.com/office/drawing/2014/main" id="{5AE5C7DA-D917-4278-AAFA-F5526E5CC29C}"/>
              </a:ext>
            </a:extLst>
          </p:cNvPr>
          <p:cNvPicPr>
            <a:picLocks noChangeAspect="1"/>
          </p:cNvPicPr>
          <p:nvPr/>
        </p:nvPicPr>
        <p:blipFill>
          <a:blip r:embed="rId7">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962124" y="300477"/>
            <a:ext cx="1459319" cy="1459319"/>
          </a:xfrm>
          <a:prstGeom prst="rect">
            <a:avLst/>
          </a:prstGeom>
        </p:spPr>
      </p:pic>
      <p:cxnSp>
        <p:nvCxnSpPr>
          <p:cNvPr id="28" name="Straight Arrow Connector 27">
            <a:extLst>
              <a:ext uri="{FF2B5EF4-FFF2-40B4-BE49-F238E27FC236}">
                <a16:creationId xmlns:a16="http://schemas.microsoft.com/office/drawing/2014/main" id="{19A74B73-16EE-42F6-A13B-E653FA6ECF86}"/>
              </a:ext>
            </a:extLst>
          </p:cNvPr>
          <p:cNvCxnSpPr>
            <a:cxnSpLocks/>
            <a:stCxn id="27" idx="3"/>
            <a:endCxn id="16" idx="1"/>
          </p:cNvCxnSpPr>
          <p:nvPr/>
        </p:nvCxnSpPr>
        <p:spPr>
          <a:xfrm>
            <a:off x="2421443" y="1030137"/>
            <a:ext cx="1975752" cy="2007215"/>
          </a:xfrm>
          <a:prstGeom prst="straightConnector1">
            <a:avLst/>
          </a:prstGeom>
          <a:ln w="28575">
            <a:solidFill>
              <a:schemeClr val="bg1">
                <a:lumMod val="50000"/>
              </a:schemeClr>
            </a:solidFill>
            <a:prstDash val="sysDot"/>
            <a:tailEnd type="non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C620AEC2-983D-4710-BF24-AB7418D1561D}"/>
              </a:ext>
            </a:extLst>
          </p:cNvPr>
          <p:cNvSpPr txBox="1"/>
          <p:nvPr/>
        </p:nvSpPr>
        <p:spPr>
          <a:xfrm>
            <a:off x="2878335" y="1500515"/>
            <a:ext cx="1024739" cy="574730"/>
          </a:xfrm>
          <a:prstGeom prst="rect">
            <a:avLst/>
          </a:prstGeom>
          <a:solidFill>
            <a:schemeClr val="bg1"/>
          </a:solidFill>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6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Get cat picture</a:t>
            </a:r>
          </a:p>
        </p:txBody>
      </p:sp>
      <p:sp>
        <p:nvSpPr>
          <p:cNvPr id="20" name="Rectangle 19">
            <a:extLst>
              <a:ext uri="{FF2B5EF4-FFF2-40B4-BE49-F238E27FC236}">
                <a16:creationId xmlns:a16="http://schemas.microsoft.com/office/drawing/2014/main" id="{6253BD1B-CE4B-4C95-94B6-4F94E33D58B4}"/>
              </a:ext>
            </a:extLst>
          </p:cNvPr>
          <p:cNvSpPr/>
          <p:nvPr/>
        </p:nvSpPr>
        <p:spPr>
          <a:xfrm>
            <a:off x="3097530" y="4549140"/>
            <a:ext cx="1912990" cy="1278721"/>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3483016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Icon&#10;&#10;Description automatically generated">
            <a:extLst>
              <a:ext uri="{FF2B5EF4-FFF2-40B4-BE49-F238E27FC236}">
                <a16:creationId xmlns:a16="http://schemas.microsoft.com/office/drawing/2014/main" id="{5BE89A0D-FB60-EA86-C155-6A62E336BA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71350" y="2442450"/>
            <a:ext cx="2049299" cy="2049299"/>
          </a:xfrm>
          <a:prstGeom prst="rect">
            <a:avLst/>
          </a:prstGeom>
        </p:spPr>
      </p:pic>
      <p:sp>
        <p:nvSpPr>
          <p:cNvPr id="3" name="Thought Bubble: Cloud 2">
            <a:extLst>
              <a:ext uri="{FF2B5EF4-FFF2-40B4-BE49-F238E27FC236}">
                <a16:creationId xmlns:a16="http://schemas.microsoft.com/office/drawing/2014/main" id="{441CD539-AB89-763F-AE42-1A25F54AB9C2}"/>
              </a:ext>
            </a:extLst>
          </p:cNvPr>
          <p:cNvSpPr/>
          <p:nvPr/>
        </p:nvSpPr>
        <p:spPr>
          <a:xfrm>
            <a:off x="7595617" y="865631"/>
            <a:ext cx="3742944" cy="2282951"/>
          </a:xfrm>
          <a:prstGeom prst="cloudCallout">
            <a:avLst>
              <a:gd name="adj1" fmla="val -65810"/>
              <a:gd name="adj2" fmla="val 35648"/>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But how do I know the CloudFront endpoint to use?</a:t>
            </a:r>
          </a:p>
        </p:txBody>
      </p:sp>
    </p:spTree>
    <p:extLst>
      <p:ext uri="{BB962C8B-B14F-4D97-AF65-F5344CB8AC3E}">
        <p14:creationId xmlns:p14="http://schemas.microsoft.com/office/powerpoint/2010/main" val="7828831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8E2EEA9-344C-F917-20F3-EF3B4AD8E5C5}"/>
              </a:ext>
            </a:extLst>
          </p:cNvPr>
          <p:cNvPicPr>
            <a:picLocks noChangeAspect="1"/>
          </p:cNvPicPr>
          <p:nvPr/>
        </p:nvPicPr>
        <p:blipFill>
          <a:blip r:embed="rId3"/>
          <a:stretch>
            <a:fillRect/>
          </a:stretch>
        </p:blipFill>
        <p:spPr>
          <a:xfrm>
            <a:off x="956545" y="1318918"/>
            <a:ext cx="10278909" cy="4220164"/>
          </a:xfrm>
          <a:prstGeom prst="rect">
            <a:avLst/>
          </a:prstGeom>
          <a:ln>
            <a:solidFill>
              <a:schemeClr val="bg1">
                <a:lumMod val="65000"/>
              </a:schemeClr>
            </a:solidFill>
          </a:ln>
        </p:spPr>
      </p:pic>
      <p:sp>
        <p:nvSpPr>
          <p:cNvPr id="4" name="Rectangle 3">
            <a:extLst>
              <a:ext uri="{FF2B5EF4-FFF2-40B4-BE49-F238E27FC236}">
                <a16:creationId xmlns:a16="http://schemas.microsoft.com/office/drawing/2014/main" id="{984FE384-18F6-3619-86F8-1271B10B4A6E}"/>
              </a:ext>
            </a:extLst>
          </p:cNvPr>
          <p:cNvSpPr/>
          <p:nvPr/>
        </p:nvSpPr>
        <p:spPr>
          <a:xfrm>
            <a:off x="1081155" y="4957012"/>
            <a:ext cx="9952605" cy="334316"/>
          </a:xfrm>
          <a:prstGeom prst="rect">
            <a:avLst/>
          </a:prstGeom>
          <a:noFill/>
          <a:ln w="57150">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v</a:t>
            </a:r>
          </a:p>
        </p:txBody>
      </p:sp>
      <p:sp>
        <p:nvSpPr>
          <p:cNvPr id="5" name="Rectangle 4">
            <a:extLst>
              <a:ext uri="{FF2B5EF4-FFF2-40B4-BE49-F238E27FC236}">
                <a16:creationId xmlns:a16="http://schemas.microsoft.com/office/drawing/2014/main" id="{77E54D25-0FE1-8B6F-4452-B5D6E8ED2718}"/>
              </a:ext>
            </a:extLst>
          </p:cNvPr>
          <p:cNvSpPr/>
          <p:nvPr/>
        </p:nvSpPr>
        <p:spPr>
          <a:xfrm>
            <a:off x="1032387" y="2803649"/>
            <a:ext cx="796414" cy="334316"/>
          </a:xfrm>
          <a:prstGeom prst="rect">
            <a:avLst/>
          </a:prstGeom>
          <a:noFill/>
          <a:ln w="57150">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10211117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028F82-A41B-CC70-1CE3-A5E09B3F56C5}"/>
              </a:ext>
            </a:extLst>
          </p:cNvPr>
          <p:cNvSpPr>
            <a:spLocks noGrp="1"/>
          </p:cNvSpPr>
          <p:nvPr>
            <p:ph type="title"/>
          </p:nvPr>
        </p:nvSpPr>
        <p:spPr/>
        <p:txBody>
          <a:bodyPr/>
          <a:lstStyle/>
          <a:p>
            <a:r>
              <a:rPr lang="en-US" dirty="0"/>
              <a:t>Using CloudFront with Route 53</a:t>
            </a:r>
          </a:p>
        </p:txBody>
      </p:sp>
      <p:pic>
        <p:nvPicPr>
          <p:cNvPr id="3" name="Picture 2" descr="Shape&#10;&#10;Description automatically generated with low confidence">
            <a:extLst>
              <a:ext uri="{FF2B5EF4-FFF2-40B4-BE49-F238E27FC236}">
                <a16:creationId xmlns:a16="http://schemas.microsoft.com/office/drawing/2014/main" id="{58EE8D58-61BA-8968-2CB1-CEA8B2D600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52137" y="2216229"/>
            <a:ext cx="731520" cy="731520"/>
          </a:xfrm>
          <a:prstGeom prst="rect">
            <a:avLst/>
          </a:prstGeom>
        </p:spPr>
      </p:pic>
      <p:pic>
        <p:nvPicPr>
          <p:cNvPr id="4" name="Picture 3" descr="Icon&#10;&#10;Description automatically generated">
            <a:extLst>
              <a:ext uri="{FF2B5EF4-FFF2-40B4-BE49-F238E27FC236}">
                <a16:creationId xmlns:a16="http://schemas.microsoft.com/office/drawing/2014/main" id="{7A87661C-FA81-FDCD-01E2-18DFA8EFBBF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59776" y="2108513"/>
            <a:ext cx="391829" cy="391829"/>
          </a:xfrm>
          <a:prstGeom prst="rect">
            <a:avLst/>
          </a:prstGeom>
        </p:spPr>
      </p:pic>
      <p:pic>
        <p:nvPicPr>
          <p:cNvPr id="5" name="Graphic 27">
            <a:extLst>
              <a:ext uri="{FF2B5EF4-FFF2-40B4-BE49-F238E27FC236}">
                <a16:creationId xmlns:a16="http://schemas.microsoft.com/office/drawing/2014/main" id="{EA721669-F160-FCCF-EA6F-00CBBDC5619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46020" y="2216229"/>
            <a:ext cx="731520" cy="731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a:extLst>
              <a:ext uri="{FF2B5EF4-FFF2-40B4-BE49-F238E27FC236}">
                <a16:creationId xmlns:a16="http://schemas.microsoft.com/office/drawing/2014/main" id="{9158D87E-2313-651A-3286-62E2DFAF1633}"/>
              </a:ext>
            </a:extLst>
          </p:cNvPr>
          <p:cNvSpPr txBox="1"/>
          <p:nvPr/>
        </p:nvSpPr>
        <p:spPr>
          <a:xfrm>
            <a:off x="5379879" y="3061896"/>
            <a:ext cx="1422508" cy="348343"/>
          </a:xfrm>
          <a:prstGeom prst="rect">
            <a:avLst/>
          </a:prstGeom>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6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Public</a:t>
            </a:r>
            <a:r>
              <a:rPr kumimoji="0" lang="en-US" sz="1600" b="0" i="0" u="none" strike="noStrike" kern="1200" cap="none" spc="0" normalizeH="0" noProof="0" dirty="0">
                <a:ln>
                  <a:noFill/>
                </a:ln>
                <a:solidFill>
                  <a:srgbClr val="E5E5E5">
                    <a:lumMod val="10000"/>
                  </a:srgbClr>
                </a:solidFill>
                <a:effectLst/>
                <a:uLnTx/>
                <a:uFillTx/>
                <a:latin typeface="Trebuchet MS" panose="020B0603020202020204"/>
                <a:ea typeface="PS TT Commons" charset="0"/>
                <a:cs typeface="PS TT Commons" charset="0"/>
              </a:rPr>
              <a:t> Hosted Zone</a:t>
            </a:r>
            <a:endParaRPr kumimoji="0" lang="en-US" sz="16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endParaRPr>
          </a:p>
        </p:txBody>
      </p:sp>
      <p:sp>
        <p:nvSpPr>
          <p:cNvPr id="7" name="Rectangle 6">
            <a:extLst>
              <a:ext uri="{FF2B5EF4-FFF2-40B4-BE49-F238E27FC236}">
                <a16:creationId xmlns:a16="http://schemas.microsoft.com/office/drawing/2014/main" id="{8425CFFB-CFF1-1458-3638-5A48E51B0CC8}"/>
              </a:ext>
            </a:extLst>
          </p:cNvPr>
          <p:cNvSpPr/>
          <p:nvPr/>
        </p:nvSpPr>
        <p:spPr>
          <a:xfrm flipH="1">
            <a:off x="3543952" y="4415041"/>
            <a:ext cx="4953872" cy="1448877"/>
          </a:xfrm>
          <a:prstGeom prst="rect">
            <a:avLst/>
          </a:prstGeom>
          <a:no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w="0"/>
              <a:solidFill>
                <a:srgbClr val="1E8900"/>
              </a:solidFill>
              <a:effectLst/>
              <a:uLnTx/>
              <a:uFillTx/>
              <a:latin typeface="Arial" panose="020B0604020202020204" pitchFamily="34" charset="0"/>
              <a:ea typeface="+mn-ea"/>
              <a:cs typeface="Arial" panose="020B0604020202020204" pitchFamily="34" charset="0"/>
            </a:endParaRPr>
          </a:p>
        </p:txBody>
      </p:sp>
      <p:sp>
        <p:nvSpPr>
          <p:cNvPr id="10" name="TextBox 9">
            <a:extLst>
              <a:ext uri="{FF2B5EF4-FFF2-40B4-BE49-F238E27FC236}">
                <a16:creationId xmlns:a16="http://schemas.microsoft.com/office/drawing/2014/main" id="{EDFD9D89-9B04-40C3-59A4-8643E14FFA75}"/>
              </a:ext>
            </a:extLst>
          </p:cNvPr>
          <p:cNvSpPr txBox="1"/>
          <p:nvPr/>
        </p:nvSpPr>
        <p:spPr>
          <a:xfrm>
            <a:off x="3764309" y="2130255"/>
            <a:ext cx="1518372" cy="348343"/>
          </a:xfrm>
          <a:prstGeom prst="rect">
            <a:avLst/>
          </a:prstGeom>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lang="en-US" sz="1400" dirty="0">
                <a:solidFill>
                  <a:srgbClr val="E5E5E5">
                    <a:lumMod val="10000"/>
                  </a:srgbClr>
                </a:solidFill>
                <a:latin typeface="Trebuchet MS" panose="020B0603020202020204"/>
                <a:ea typeface="PS TT Commons" charset="0"/>
                <a:cs typeface="PS TT Commons" charset="0"/>
              </a:rPr>
              <a:t>m</a:t>
            </a:r>
            <a:r>
              <a:rPr kumimoji="0" lang="en-US" sz="14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ywebsite.com</a:t>
            </a:r>
          </a:p>
        </p:txBody>
      </p:sp>
      <p:cxnSp>
        <p:nvCxnSpPr>
          <p:cNvPr id="11" name="Straight Arrow Connector 10">
            <a:extLst>
              <a:ext uri="{FF2B5EF4-FFF2-40B4-BE49-F238E27FC236}">
                <a16:creationId xmlns:a16="http://schemas.microsoft.com/office/drawing/2014/main" id="{0D6E5EF9-E342-1E0D-28F1-E186DBB18080}"/>
              </a:ext>
            </a:extLst>
          </p:cNvPr>
          <p:cNvCxnSpPr>
            <a:cxnSpLocks/>
            <a:stCxn id="3" idx="3"/>
            <a:endCxn id="5" idx="1"/>
          </p:cNvCxnSpPr>
          <p:nvPr/>
        </p:nvCxnSpPr>
        <p:spPr>
          <a:xfrm>
            <a:off x="3383657" y="2581989"/>
            <a:ext cx="2362363" cy="0"/>
          </a:xfrm>
          <a:prstGeom prst="straightConnector1">
            <a:avLst/>
          </a:prstGeom>
          <a:ln w="28575">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D1D03BD6-43B2-E7CB-7C7D-034B896336AA}"/>
              </a:ext>
            </a:extLst>
          </p:cNvPr>
          <p:cNvSpPr txBox="1"/>
          <p:nvPr/>
        </p:nvSpPr>
        <p:spPr>
          <a:xfrm>
            <a:off x="3776500" y="5335830"/>
            <a:ext cx="1992177" cy="307777"/>
          </a:xfrm>
          <a:prstGeom prst="rect">
            <a:avLst/>
          </a:prstGeom>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lang="en-US" sz="1400" dirty="0">
                <a:solidFill>
                  <a:srgbClr val="E5E5E5">
                    <a:lumMod val="10000"/>
                  </a:srgbClr>
                </a:solidFill>
                <a:latin typeface="Trebuchet MS" panose="020B0603020202020204"/>
                <a:ea typeface="PS TT Commons" charset="0"/>
                <a:cs typeface="PS TT Commons" charset="0"/>
              </a:rPr>
              <a:t>CloudFront Distribution</a:t>
            </a:r>
            <a:endParaRPr kumimoji="0" lang="en-US" sz="14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endParaRPr>
          </a:p>
        </p:txBody>
      </p:sp>
      <p:cxnSp>
        <p:nvCxnSpPr>
          <p:cNvPr id="14" name="Straight Arrow Connector 13">
            <a:extLst>
              <a:ext uri="{FF2B5EF4-FFF2-40B4-BE49-F238E27FC236}">
                <a16:creationId xmlns:a16="http://schemas.microsoft.com/office/drawing/2014/main" id="{682685DC-2674-66C2-27E0-76269A8C7730}"/>
              </a:ext>
            </a:extLst>
          </p:cNvPr>
          <p:cNvCxnSpPr>
            <a:cxnSpLocks/>
            <a:stCxn id="23" idx="1"/>
            <a:endCxn id="22" idx="3"/>
          </p:cNvCxnSpPr>
          <p:nvPr/>
        </p:nvCxnSpPr>
        <p:spPr>
          <a:xfrm flipH="1" flipV="1">
            <a:off x="5044652" y="5038300"/>
            <a:ext cx="2102698" cy="32"/>
          </a:xfrm>
          <a:prstGeom prst="straightConnector1">
            <a:avLst/>
          </a:prstGeom>
          <a:ln w="28575">
            <a:solidFill>
              <a:schemeClr val="bg1">
                <a:lumMod val="50000"/>
              </a:schemeClr>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FAA40407-3D62-7987-2725-8B4FEDE2650B}"/>
              </a:ext>
            </a:extLst>
          </p:cNvPr>
          <p:cNvCxnSpPr>
            <a:cxnSpLocks/>
          </p:cNvCxnSpPr>
          <p:nvPr/>
        </p:nvCxnSpPr>
        <p:spPr>
          <a:xfrm flipH="1">
            <a:off x="3383657" y="2786979"/>
            <a:ext cx="2349659" cy="0"/>
          </a:xfrm>
          <a:prstGeom prst="straightConnector1">
            <a:avLst/>
          </a:prstGeom>
          <a:ln w="28575">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8BF8C118-763E-94E4-C224-851D532F3340}"/>
              </a:ext>
            </a:extLst>
          </p:cNvPr>
          <p:cNvSpPr txBox="1"/>
          <p:nvPr/>
        </p:nvSpPr>
        <p:spPr>
          <a:xfrm>
            <a:off x="3592721" y="2760994"/>
            <a:ext cx="1861548" cy="348342"/>
          </a:xfrm>
          <a:prstGeom prst="rect">
            <a:avLst/>
          </a:prstGeom>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lang="en-US" sz="1400" dirty="0">
                <a:solidFill>
                  <a:srgbClr val="E5E5E5">
                    <a:lumMod val="10000"/>
                  </a:srgbClr>
                </a:solidFill>
                <a:latin typeface="Trebuchet MS" panose="020B0603020202020204"/>
                <a:ea typeface="PS TT Commons" charset="0"/>
                <a:cs typeface="PS TT Commons" charset="0"/>
              </a:rPr>
              <a:t>index.html</a:t>
            </a:r>
            <a:endParaRPr kumimoji="0" lang="en-US" sz="14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endParaRPr>
          </a:p>
        </p:txBody>
      </p:sp>
      <p:sp>
        <p:nvSpPr>
          <p:cNvPr id="17" name="Rectangle 16">
            <a:extLst>
              <a:ext uri="{FF2B5EF4-FFF2-40B4-BE49-F238E27FC236}">
                <a16:creationId xmlns:a16="http://schemas.microsoft.com/office/drawing/2014/main" id="{D4B5359C-E243-FCB3-22A8-205618D35EAB}"/>
              </a:ext>
            </a:extLst>
          </p:cNvPr>
          <p:cNvSpPr/>
          <p:nvPr/>
        </p:nvSpPr>
        <p:spPr>
          <a:xfrm>
            <a:off x="5167753" y="3738792"/>
            <a:ext cx="1846757" cy="355003"/>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A Record with Alias</a:t>
            </a:r>
          </a:p>
        </p:txBody>
      </p:sp>
      <p:pic>
        <p:nvPicPr>
          <p:cNvPr id="22" name="Graphic 19">
            <a:extLst>
              <a:ext uri="{FF2B5EF4-FFF2-40B4-BE49-F238E27FC236}">
                <a16:creationId xmlns:a16="http://schemas.microsoft.com/office/drawing/2014/main" id="{9C85B2E5-BDD5-8A23-6526-56D4D80C234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50357" y="4741152"/>
            <a:ext cx="594295" cy="594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Graphic 8">
            <a:extLst>
              <a:ext uri="{FF2B5EF4-FFF2-40B4-BE49-F238E27FC236}">
                <a16:creationId xmlns:a16="http://schemas.microsoft.com/office/drawing/2014/main" id="{A4FB86E0-46BC-C7B2-28E4-93ABA2B7ECB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147350" y="4741152"/>
            <a:ext cx="594360" cy="594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Box 23">
            <a:extLst>
              <a:ext uri="{FF2B5EF4-FFF2-40B4-BE49-F238E27FC236}">
                <a16:creationId xmlns:a16="http://schemas.microsoft.com/office/drawing/2014/main" id="{3A6AD86B-E1B5-16A1-CB6F-99E23F0B67E3}"/>
              </a:ext>
            </a:extLst>
          </p:cNvPr>
          <p:cNvSpPr txBox="1"/>
          <p:nvPr/>
        </p:nvSpPr>
        <p:spPr>
          <a:xfrm>
            <a:off x="7014510" y="5309898"/>
            <a:ext cx="864922" cy="348343"/>
          </a:xfrm>
          <a:prstGeom prst="rect">
            <a:avLst/>
          </a:prstGeom>
          <a:noFill/>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6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S3</a:t>
            </a:r>
          </a:p>
        </p:txBody>
      </p:sp>
      <p:cxnSp>
        <p:nvCxnSpPr>
          <p:cNvPr id="26" name="Connector: Elbow 25">
            <a:extLst>
              <a:ext uri="{FF2B5EF4-FFF2-40B4-BE49-F238E27FC236}">
                <a16:creationId xmlns:a16="http://schemas.microsoft.com/office/drawing/2014/main" id="{DBE3617C-DC11-9026-D180-4F332CC1D434}"/>
              </a:ext>
            </a:extLst>
          </p:cNvPr>
          <p:cNvCxnSpPr>
            <a:cxnSpLocks/>
            <a:stCxn id="17" idx="2"/>
            <a:endCxn id="22" idx="0"/>
          </p:cNvCxnSpPr>
          <p:nvPr/>
        </p:nvCxnSpPr>
        <p:spPr>
          <a:xfrm rot="5400000">
            <a:off x="5095641" y="3745660"/>
            <a:ext cx="647357" cy="1343627"/>
          </a:xfrm>
          <a:prstGeom prst="bentConnector3">
            <a:avLst>
              <a:gd name="adj1" fmla="val 29283"/>
            </a:avLst>
          </a:prstGeom>
          <a:ln w="28575">
            <a:solidFill>
              <a:schemeClr val="bg1">
                <a:lumMod val="50000"/>
              </a:schemeClr>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917037C3-2657-5501-FB1E-AA3014DECD9D}"/>
              </a:ext>
            </a:extLst>
          </p:cNvPr>
          <p:cNvCxnSpPr>
            <a:cxnSpLocks/>
            <a:stCxn id="6" idx="2"/>
            <a:endCxn id="17" idx="0"/>
          </p:cNvCxnSpPr>
          <p:nvPr/>
        </p:nvCxnSpPr>
        <p:spPr>
          <a:xfrm flipH="1">
            <a:off x="6091132" y="3410239"/>
            <a:ext cx="1" cy="328553"/>
          </a:xfrm>
          <a:prstGeom prst="straightConnector1">
            <a:avLst/>
          </a:prstGeom>
          <a:ln w="28575">
            <a:solidFill>
              <a:schemeClr val="bg1">
                <a:lumMod val="50000"/>
              </a:schemeClr>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33645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P spid="10" grpId="0"/>
      <p:bldP spid="12" grpId="0"/>
      <p:bldP spid="16" grpId="0"/>
      <p:bldP spid="17" grpId="0" animBg="1"/>
      <p:bldP spid="24"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73FFFD5-6DC2-4AD1-A953-643124FB5A54}"/>
              </a:ext>
            </a:extLst>
          </p:cNvPr>
          <p:cNvSpPr/>
          <p:nvPr/>
        </p:nvSpPr>
        <p:spPr>
          <a:xfrm>
            <a:off x="7658390" y="2402325"/>
            <a:ext cx="1542750" cy="2053350"/>
          </a:xfrm>
          <a:prstGeom prst="rect">
            <a:avLst/>
          </a:prstGeom>
          <a:ln w="28575">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rebuchet MS" panose="020B0603020202020204"/>
              <a:ea typeface="+mn-ea"/>
              <a:cs typeface="+mn-cs"/>
            </a:endParaRPr>
          </a:p>
        </p:txBody>
      </p:sp>
      <p:sp>
        <p:nvSpPr>
          <p:cNvPr id="4" name="TextBox 3">
            <a:extLst>
              <a:ext uri="{FF2B5EF4-FFF2-40B4-BE49-F238E27FC236}">
                <a16:creationId xmlns:a16="http://schemas.microsoft.com/office/drawing/2014/main" id="{EEA331F5-DED9-415B-995E-DF6FC4214FA2}"/>
              </a:ext>
            </a:extLst>
          </p:cNvPr>
          <p:cNvSpPr txBox="1"/>
          <p:nvPr/>
        </p:nvSpPr>
        <p:spPr>
          <a:xfrm>
            <a:off x="7411550" y="2228152"/>
            <a:ext cx="864922" cy="348343"/>
          </a:xfrm>
          <a:prstGeom prst="rect">
            <a:avLst/>
          </a:prstGeom>
          <a:solidFill>
            <a:schemeClr val="bg1"/>
          </a:solidFill>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6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ORIGIN</a:t>
            </a:r>
          </a:p>
        </p:txBody>
      </p:sp>
      <p:pic>
        <p:nvPicPr>
          <p:cNvPr id="5" name="Graphic 8">
            <a:extLst>
              <a:ext uri="{FF2B5EF4-FFF2-40B4-BE49-F238E27FC236}">
                <a16:creationId xmlns:a16="http://schemas.microsoft.com/office/drawing/2014/main" id="{A9032002-4788-4E64-9DF5-171F568D9E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58821" y="2974946"/>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6">
            <a:extLst>
              <a:ext uri="{FF2B5EF4-FFF2-40B4-BE49-F238E27FC236}">
                <a16:creationId xmlns:a16="http://schemas.microsoft.com/office/drawing/2014/main" id="{77F9C510-54E3-496E-B549-20BB390EF94C}"/>
              </a:ext>
            </a:extLst>
          </p:cNvPr>
          <p:cNvSpPr txBox="1"/>
          <p:nvPr/>
        </p:nvSpPr>
        <p:spPr>
          <a:xfrm>
            <a:off x="8007360" y="3708881"/>
            <a:ext cx="864922" cy="348343"/>
          </a:xfrm>
          <a:prstGeom prst="rect">
            <a:avLst/>
          </a:prstGeom>
          <a:noFill/>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6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S3</a:t>
            </a:r>
          </a:p>
        </p:txBody>
      </p:sp>
      <p:pic>
        <p:nvPicPr>
          <p:cNvPr id="11" name="Picture 10" descr="A cat sitting on a bed&#10;&#10;Description automatically generated with medium confidence">
            <a:extLst>
              <a:ext uri="{FF2B5EF4-FFF2-40B4-BE49-F238E27FC236}">
                <a16:creationId xmlns:a16="http://schemas.microsoft.com/office/drawing/2014/main" id="{E4EF63FB-F09F-45A3-84C0-C7670846384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66541" y="1611483"/>
            <a:ext cx="1542750" cy="1136084"/>
          </a:xfrm>
          <a:prstGeom prst="rect">
            <a:avLst/>
          </a:prstGeom>
          <a:ln>
            <a:solidFill>
              <a:schemeClr val="bg1">
                <a:lumMod val="65000"/>
              </a:schemeClr>
            </a:solidFill>
          </a:ln>
        </p:spPr>
      </p:pic>
      <p:pic>
        <p:nvPicPr>
          <p:cNvPr id="12" name="Picture 11" descr="Icon&#10;&#10;Description automatically generated">
            <a:extLst>
              <a:ext uri="{FF2B5EF4-FFF2-40B4-BE49-F238E27FC236}">
                <a16:creationId xmlns:a16="http://schemas.microsoft.com/office/drawing/2014/main" id="{190A3461-95AC-4AD3-B263-2E98EF1617E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86372" y="2699337"/>
            <a:ext cx="1459319" cy="1459319"/>
          </a:xfrm>
          <a:prstGeom prst="rect">
            <a:avLst/>
          </a:prstGeom>
        </p:spPr>
      </p:pic>
      <p:cxnSp>
        <p:nvCxnSpPr>
          <p:cNvPr id="13" name="Straight Arrow Connector 12">
            <a:extLst>
              <a:ext uri="{FF2B5EF4-FFF2-40B4-BE49-F238E27FC236}">
                <a16:creationId xmlns:a16="http://schemas.microsoft.com/office/drawing/2014/main" id="{BC373F24-856A-4C00-A3E6-38D493F7B3A9}"/>
              </a:ext>
            </a:extLst>
          </p:cNvPr>
          <p:cNvCxnSpPr>
            <a:cxnSpLocks/>
            <a:stCxn id="12" idx="3"/>
            <a:endCxn id="15" idx="1"/>
          </p:cNvCxnSpPr>
          <p:nvPr/>
        </p:nvCxnSpPr>
        <p:spPr>
          <a:xfrm>
            <a:off x="3245691" y="3428997"/>
            <a:ext cx="1846961" cy="0"/>
          </a:xfrm>
          <a:prstGeom prst="straightConnector1">
            <a:avLst/>
          </a:prstGeom>
          <a:ln w="28575">
            <a:solidFill>
              <a:schemeClr val="bg1">
                <a:lumMod val="50000"/>
              </a:schemeClr>
            </a:solidFill>
            <a:prstDash val="sysDot"/>
            <a:tailEnd type="none"/>
          </a:ln>
        </p:spPr>
        <p:style>
          <a:lnRef idx="1">
            <a:schemeClr val="accent1"/>
          </a:lnRef>
          <a:fillRef idx="0">
            <a:schemeClr val="accent1"/>
          </a:fillRef>
          <a:effectRef idx="0">
            <a:schemeClr val="accent1"/>
          </a:effectRef>
          <a:fontRef idx="minor">
            <a:schemeClr val="tx1"/>
          </a:fontRef>
        </p:style>
      </p:cxnSp>
      <p:pic>
        <p:nvPicPr>
          <p:cNvPr id="14" name="Graphic 29">
            <a:extLst>
              <a:ext uri="{FF2B5EF4-FFF2-40B4-BE49-F238E27FC236}">
                <a16:creationId xmlns:a16="http://schemas.microsoft.com/office/drawing/2014/main" id="{772E9B3F-09EC-4D86-9FB2-DFFB5B93635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73783" y="2954234"/>
            <a:ext cx="949525" cy="94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14">
            <a:extLst>
              <a:ext uri="{FF2B5EF4-FFF2-40B4-BE49-F238E27FC236}">
                <a16:creationId xmlns:a16="http://schemas.microsoft.com/office/drawing/2014/main" id="{394DB293-E9A3-4996-9378-60A9F2864D55}"/>
              </a:ext>
            </a:extLst>
          </p:cNvPr>
          <p:cNvSpPr/>
          <p:nvPr/>
        </p:nvSpPr>
        <p:spPr>
          <a:xfrm>
            <a:off x="5092652" y="2402322"/>
            <a:ext cx="1728829" cy="2053350"/>
          </a:xfrm>
          <a:prstGeom prst="rect">
            <a:avLst/>
          </a:prstGeom>
          <a:ln w="28575">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rebuchet MS" panose="020B0603020202020204"/>
              <a:ea typeface="+mn-ea"/>
              <a:cs typeface="+mn-cs"/>
            </a:endParaRPr>
          </a:p>
        </p:txBody>
      </p:sp>
      <p:sp>
        <p:nvSpPr>
          <p:cNvPr id="16" name="TextBox 15">
            <a:extLst>
              <a:ext uri="{FF2B5EF4-FFF2-40B4-BE49-F238E27FC236}">
                <a16:creationId xmlns:a16="http://schemas.microsoft.com/office/drawing/2014/main" id="{4052E10E-9E13-4970-9536-35A3B10A59FA}"/>
              </a:ext>
            </a:extLst>
          </p:cNvPr>
          <p:cNvSpPr txBox="1"/>
          <p:nvPr/>
        </p:nvSpPr>
        <p:spPr>
          <a:xfrm>
            <a:off x="4788321" y="2228149"/>
            <a:ext cx="1634987" cy="348343"/>
          </a:xfrm>
          <a:prstGeom prst="rect">
            <a:avLst/>
          </a:prstGeom>
          <a:solidFill>
            <a:schemeClr val="bg1"/>
          </a:solidFill>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6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EDGE LOCATION</a:t>
            </a:r>
          </a:p>
        </p:txBody>
      </p:sp>
      <p:cxnSp>
        <p:nvCxnSpPr>
          <p:cNvPr id="17" name="Straight Arrow Connector 16">
            <a:extLst>
              <a:ext uri="{FF2B5EF4-FFF2-40B4-BE49-F238E27FC236}">
                <a16:creationId xmlns:a16="http://schemas.microsoft.com/office/drawing/2014/main" id="{020ACE32-7058-4121-88B2-BC00E57E9C3D}"/>
              </a:ext>
            </a:extLst>
          </p:cNvPr>
          <p:cNvCxnSpPr>
            <a:cxnSpLocks/>
            <a:stCxn id="15" idx="3"/>
            <a:endCxn id="3" idx="1"/>
          </p:cNvCxnSpPr>
          <p:nvPr/>
        </p:nvCxnSpPr>
        <p:spPr>
          <a:xfrm>
            <a:off x="6821481" y="3428997"/>
            <a:ext cx="836909" cy="3"/>
          </a:xfrm>
          <a:prstGeom prst="straightConnector1">
            <a:avLst/>
          </a:prstGeom>
          <a:ln w="28575">
            <a:solidFill>
              <a:schemeClr val="bg1">
                <a:lumMod val="50000"/>
              </a:schemeClr>
            </a:solidFill>
            <a:prstDash val="sysDot"/>
            <a:tailEnd type="non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9799DE5B-AF96-4DCA-BDEF-851CCAD1E5C4}"/>
              </a:ext>
            </a:extLst>
          </p:cNvPr>
          <p:cNvSpPr txBox="1"/>
          <p:nvPr/>
        </p:nvSpPr>
        <p:spPr>
          <a:xfrm>
            <a:off x="3624697" y="3117782"/>
            <a:ext cx="1024739" cy="574730"/>
          </a:xfrm>
          <a:prstGeom prst="rect">
            <a:avLst/>
          </a:prstGeom>
          <a:solidFill>
            <a:schemeClr val="bg1"/>
          </a:solidFill>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6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Get cat picture</a:t>
            </a:r>
          </a:p>
        </p:txBody>
      </p:sp>
      <p:sp>
        <p:nvSpPr>
          <p:cNvPr id="34" name="TextBox 33">
            <a:extLst>
              <a:ext uri="{FF2B5EF4-FFF2-40B4-BE49-F238E27FC236}">
                <a16:creationId xmlns:a16="http://schemas.microsoft.com/office/drawing/2014/main" id="{340F59C0-3260-44F2-83CB-10534504D763}"/>
              </a:ext>
            </a:extLst>
          </p:cNvPr>
          <p:cNvSpPr txBox="1"/>
          <p:nvPr/>
        </p:nvSpPr>
        <p:spPr>
          <a:xfrm>
            <a:off x="9447980" y="2699337"/>
            <a:ext cx="2063684" cy="623952"/>
          </a:xfrm>
          <a:prstGeom prst="rect">
            <a:avLst/>
          </a:prstGeom>
          <a:noFill/>
        </p:spPr>
        <p:txBody>
          <a:bodyPr vert="horz" wrap="square" lIns="0" tIns="32970" rIns="65939" bIns="32970" rtlCol="0" anchor="b" anchorCtr="0">
            <a:noAutofit/>
          </a:bodyPr>
          <a:lstStyle/>
          <a:p>
            <a:pPr marL="0" marR="0" lvl="0" indent="0" algn="l" defTabSz="439502" rtl="0" eaLnBrk="1" fontAlgn="auto" latinLnBrk="0" hangingPunct="1">
              <a:lnSpc>
                <a:spcPct val="85000"/>
              </a:lnSpc>
              <a:spcBef>
                <a:spcPct val="0"/>
              </a:spcBef>
              <a:spcAft>
                <a:spcPts val="0"/>
              </a:spcAft>
              <a:buClrTx/>
              <a:buSzTx/>
              <a:buFontTx/>
              <a:buNone/>
              <a:tabLst/>
              <a:defRPr/>
            </a:pPr>
            <a:r>
              <a:rPr kumimoji="0" lang="en-US" sz="1600" b="0" i="0" u="none" strike="noStrike" kern="1200" cap="none" spc="0" normalizeH="0" baseline="0" noProof="0" dirty="0">
                <a:ln>
                  <a:noFill/>
                </a:ln>
                <a:solidFill>
                  <a:srgbClr val="ED7D31"/>
                </a:solidFill>
                <a:effectLst/>
                <a:uLnTx/>
                <a:uFillTx/>
                <a:latin typeface="Trebuchet MS" panose="020B0603020202020204"/>
                <a:ea typeface="PS TT Commons" charset="0"/>
                <a:cs typeface="PS TT Commons" charset="0"/>
              </a:rPr>
              <a:t>puzzle_cat.jpg</a:t>
            </a:r>
          </a:p>
          <a:p>
            <a:pPr marL="0" marR="0" lvl="0" indent="0" algn="l" defTabSz="439502" rtl="0" eaLnBrk="1" fontAlgn="auto" latinLnBrk="0" hangingPunct="1">
              <a:lnSpc>
                <a:spcPct val="85000"/>
              </a:lnSpc>
              <a:spcBef>
                <a:spcPct val="0"/>
              </a:spcBef>
              <a:spcAft>
                <a:spcPts val="0"/>
              </a:spcAft>
              <a:buClrTx/>
              <a:buSzTx/>
              <a:buFontTx/>
              <a:buNone/>
              <a:tabLst/>
              <a:defRPr/>
            </a:pPr>
            <a:r>
              <a:rPr kumimoji="0" lang="en-US" sz="1600" b="0" i="0" u="none" strike="noStrike" kern="1200" cap="none" spc="0" normalizeH="0" baseline="0" noProof="0" dirty="0">
                <a:ln>
                  <a:noFill/>
                </a:ln>
                <a:solidFill>
                  <a:srgbClr val="ED7D31"/>
                </a:solidFill>
                <a:effectLst/>
                <a:uLnTx/>
                <a:uFillTx/>
                <a:latin typeface="Trebuchet MS" panose="020B0603020202020204"/>
                <a:ea typeface="PS TT Commons" charset="0"/>
                <a:cs typeface="PS TT Commons" charset="0"/>
              </a:rPr>
              <a:t>index.html</a:t>
            </a:r>
          </a:p>
        </p:txBody>
      </p:sp>
    </p:spTree>
    <p:extLst>
      <p:ext uri="{BB962C8B-B14F-4D97-AF65-F5344CB8AC3E}">
        <p14:creationId xmlns:p14="http://schemas.microsoft.com/office/powerpoint/2010/main" val="41841547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53AFFD9-B8AD-494D-92FC-D027CE87D32D}"/>
              </a:ext>
            </a:extLst>
          </p:cNvPr>
          <p:cNvSpPr>
            <a:spLocks noGrp="1"/>
          </p:cNvSpPr>
          <p:nvPr>
            <p:ph type="title"/>
          </p:nvPr>
        </p:nvSpPr>
        <p:spPr/>
        <p:txBody>
          <a:bodyPr/>
          <a:lstStyle/>
          <a:p>
            <a:r>
              <a:rPr lang="en-US" dirty="0"/>
              <a:t>CloudFront vs. AWS Global Accelerator</a:t>
            </a:r>
          </a:p>
        </p:txBody>
      </p:sp>
      <p:cxnSp>
        <p:nvCxnSpPr>
          <p:cNvPr id="7" name="Straight Connector 6">
            <a:extLst>
              <a:ext uri="{FF2B5EF4-FFF2-40B4-BE49-F238E27FC236}">
                <a16:creationId xmlns:a16="http://schemas.microsoft.com/office/drawing/2014/main" id="{5332B788-C62C-4BBA-AFF6-E1FA3FE4A01D}"/>
              </a:ext>
            </a:extLst>
          </p:cNvPr>
          <p:cNvCxnSpPr/>
          <p:nvPr/>
        </p:nvCxnSpPr>
        <p:spPr>
          <a:xfrm>
            <a:off x="6096000" y="1576137"/>
            <a:ext cx="0" cy="3753852"/>
          </a:xfrm>
          <a:prstGeom prst="line">
            <a:avLst/>
          </a:prstGeom>
          <a:ln>
            <a:solidFill>
              <a:srgbClr val="FF9900"/>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FE76C268-FACB-4F7B-A633-FA1958FF037D}"/>
              </a:ext>
            </a:extLst>
          </p:cNvPr>
          <p:cNvSpPr txBox="1"/>
          <p:nvPr/>
        </p:nvSpPr>
        <p:spPr>
          <a:xfrm>
            <a:off x="2719139" y="1582155"/>
            <a:ext cx="3104146" cy="517358"/>
          </a:xfrm>
          <a:prstGeom prst="rect">
            <a:avLst/>
          </a:prstGeom>
        </p:spPr>
        <p:txBody>
          <a:bodyPr vert="horz" wrap="square" lIns="0" tIns="32970" rIns="65939" bIns="32970" rtlCol="0" anchor="b" anchorCtr="0">
            <a:noAutofit/>
          </a:bodyPr>
          <a:lstStyle/>
          <a:p>
            <a:pPr marL="0" marR="0" lvl="0" indent="0" algn="r" defTabSz="439502" rtl="0" eaLnBrk="1" fontAlgn="auto" latinLnBrk="0" hangingPunct="1">
              <a:lnSpc>
                <a:spcPct val="85000"/>
              </a:lnSpc>
              <a:spcBef>
                <a:spcPct val="0"/>
              </a:spcBef>
              <a:spcAft>
                <a:spcPts val="0"/>
              </a:spcAft>
              <a:buClrTx/>
              <a:buSzTx/>
              <a:buFontTx/>
              <a:buNone/>
              <a:tabLst/>
              <a:defRPr/>
            </a:pPr>
            <a:r>
              <a:rPr kumimoji="0" lang="en-US" sz="2800" b="1" i="0" u="none" strike="noStrike" kern="1200" cap="none" spc="0" normalizeH="0" baseline="0" noProof="0" dirty="0">
                <a:ln>
                  <a:noFill/>
                </a:ln>
                <a:solidFill>
                  <a:srgbClr val="FF9900"/>
                </a:solidFill>
                <a:effectLst/>
                <a:uLnTx/>
                <a:uFillTx/>
                <a:latin typeface="Trebuchet MS" panose="020B0603020202020204"/>
                <a:ea typeface="PS TT Commons" charset="0"/>
                <a:cs typeface="PS TT Commons" charset="0"/>
              </a:rPr>
              <a:t>CLOUDFRONT</a:t>
            </a:r>
          </a:p>
        </p:txBody>
      </p:sp>
      <p:sp>
        <p:nvSpPr>
          <p:cNvPr id="9" name="TextBox 8">
            <a:extLst>
              <a:ext uri="{FF2B5EF4-FFF2-40B4-BE49-F238E27FC236}">
                <a16:creationId xmlns:a16="http://schemas.microsoft.com/office/drawing/2014/main" id="{E514960F-E408-4D8D-8EA8-763E0FAE2559}"/>
              </a:ext>
            </a:extLst>
          </p:cNvPr>
          <p:cNvSpPr txBox="1"/>
          <p:nvPr/>
        </p:nvSpPr>
        <p:spPr>
          <a:xfrm>
            <a:off x="6368715" y="1582155"/>
            <a:ext cx="4778253" cy="517358"/>
          </a:xfrm>
          <a:prstGeom prst="rect">
            <a:avLst/>
          </a:prstGeom>
        </p:spPr>
        <p:txBody>
          <a:bodyPr vert="horz" wrap="square" lIns="0" tIns="32970" rIns="65939" bIns="32970" rtlCol="0" anchor="b" anchorCtr="0">
            <a:noAutofit/>
          </a:bodyPr>
          <a:lstStyle/>
          <a:p>
            <a:pPr marL="0" marR="0" lvl="0" indent="0" algn="l" defTabSz="439502" rtl="0" eaLnBrk="1" fontAlgn="auto" latinLnBrk="0" hangingPunct="1">
              <a:lnSpc>
                <a:spcPct val="85000"/>
              </a:lnSpc>
              <a:spcBef>
                <a:spcPct val="0"/>
              </a:spcBef>
              <a:spcAft>
                <a:spcPts val="0"/>
              </a:spcAft>
              <a:buClrTx/>
              <a:buSzTx/>
              <a:buFontTx/>
              <a:buNone/>
              <a:tabLst/>
              <a:defRPr/>
            </a:pPr>
            <a:r>
              <a:rPr kumimoji="0" lang="en-US" sz="2800" b="1" i="0" u="none" strike="noStrike" kern="1200" cap="none" spc="0" normalizeH="0" baseline="0" noProof="0" dirty="0">
                <a:ln>
                  <a:noFill/>
                </a:ln>
                <a:solidFill>
                  <a:srgbClr val="FF9900"/>
                </a:solidFill>
                <a:effectLst/>
                <a:uLnTx/>
                <a:uFillTx/>
                <a:latin typeface="Trebuchet MS" panose="020B0603020202020204"/>
                <a:ea typeface="PS TT Commons" charset="0"/>
                <a:cs typeface="PS TT Commons" charset="0"/>
              </a:rPr>
              <a:t>AWS GLOBAL ACCELERATOR</a:t>
            </a:r>
          </a:p>
        </p:txBody>
      </p:sp>
      <p:sp>
        <p:nvSpPr>
          <p:cNvPr id="10" name="TextBox 9">
            <a:extLst>
              <a:ext uri="{FF2B5EF4-FFF2-40B4-BE49-F238E27FC236}">
                <a16:creationId xmlns:a16="http://schemas.microsoft.com/office/drawing/2014/main" id="{B8C0DA1E-1D85-4FF7-BE86-93ACE7684235}"/>
              </a:ext>
            </a:extLst>
          </p:cNvPr>
          <p:cNvSpPr txBox="1"/>
          <p:nvPr/>
        </p:nvSpPr>
        <p:spPr>
          <a:xfrm>
            <a:off x="641446" y="2139845"/>
            <a:ext cx="5385612" cy="1830573"/>
          </a:xfrm>
          <a:prstGeom prst="rect">
            <a:avLst/>
          </a:prstGeom>
          <a:noFill/>
        </p:spPr>
        <p:txBody>
          <a:bodyPr vert="horz" wrap="square" lIns="0" tIns="32970" rIns="65939" bIns="32970" rtlCol="0" anchor="t" anchorCtr="0">
            <a:noAutofit/>
          </a:bodyPr>
          <a:lstStyle/>
          <a:p>
            <a:pPr marL="0" marR="0" lvl="0" indent="0" algn="r" defTabSz="439502" rtl="0" eaLnBrk="1" fontAlgn="auto" latinLnBrk="0" hangingPunct="1">
              <a:lnSpc>
                <a:spcPct val="100000"/>
              </a:lnSpc>
              <a:spcBef>
                <a:spcPts val="600"/>
              </a:spcBef>
              <a:spcAft>
                <a:spcPts val="600"/>
              </a:spcAft>
              <a:buClrTx/>
              <a:buSzTx/>
              <a:buFontTx/>
              <a:buNone/>
              <a:tabLst/>
              <a:defRPr/>
            </a:pPr>
            <a:r>
              <a:rPr kumimoji="0" lang="en-US" sz="2000" b="0" i="0" u="none" strike="noStrike" kern="1200" cap="none" spc="0" normalizeH="0" baseline="0" noProof="0" dirty="0">
                <a:ln>
                  <a:noFill/>
                </a:ln>
                <a:solidFill>
                  <a:srgbClr val="404040"/>
                </a:solidFill>
                <a:effectLst/>
                <a:uLnTx/>
                <a:uFillTx/>
                <a:latin typeface="Trebuchet MS" panose="020B0603020202020204"/>
                <a:ea typeface="PS TT Commons" charset="0"/>
                <a:cs typeface="PS TT Commons" charset="0"/>
              </a:rPr>
              <a:t>Use </a:t>
            </a:r>
            <a:r>
              <a:rPr kumimoji="0" lang="en-US" sz="2000" b="0" i="0" u="none" strike="noStrike" kern="1200" cap="none" spc="0" normalizeH="0" baseline="0" noProof="0" dirty="0" err="1">
                <a:ln>
                  <a:noFill/>
                </a:ln>
                <a:solidFill>
                  <a:srgbClr val="404040"/>
                </a:solidFill>
                <a:effectLst/>
                <a:uLnTx/>
                <a:uFillTx/>
                <a:latin typeface="Trebuchet MS" panose="020B0603020202020204"/>
                <a:ea typeface="PS TT Commons" charset="0"/>
                <a:cs typeface="PS TT Commons" charset="0"/>
              </a:rPr>
              <a:t>AWS’s</a:t>
            </a:r>
            <a:r>
              <a:rPr kumimoji="0" lang="en-US" sz="2000" b="0" i="0" u="none" strike="noStrike" kern="1200" cap="none" spc="0" normalizeH="0" baseline="0" noProof="0" dirty="0">
                <a:ln>
                  <a:noFill/>
                </a:ln>
                <a:solidFill>
                  <a:srgbClr val="404040"/>
                </a:solidFill>
                <a:effectLst/>
                <a:uLnTx/>
                <a:uFillTx/>
                <a:latin typeface="Trebuchet MS" panose="020B0603020202020204"/>
                <a:ea typeface="PS TT Commons" charset="0"/>
                <a:cs typeface="PS TT Commons" charset="0"/>
              </a:rPr>
              <a:t> global network and </a:t>
            </a:r>
            <a:br>
              <a:rPr kumimoji="0" lang="en-US" sz="2000" b="0" i="0" u="none" strike="noStrike" kern="1200" cap="none" spc="0" normalizeH="0" baseline="0" noProof="0" dirty="0">
                <a:ln>
                  <a:noFill/>
                </a:ln>
                <a:solidFill>
                  <a:srgbClr val="404040"/>
                </a:solidFill>
                <a:effectLst/>
                <a:uLnTx/>
                <a:uFillTx/>
                <a:latin typeface="Trebuchet MS" panose="020B0603020202020204"/>
                <a:ea typeface="PS TT Commons" charset="0"/>
                <a:cs typeface="PS TT Commons" charset="0"/>
              </a:rPr>
            </a:br>
            <a:r>
              <a:rPr kumimoji="0" lang="en-US" sz="2000" b="0" i="0" u="none" strike="noStrike" kern="1200" cap="none" spc="0" normalizeH="0" baseline="0" noProof="0" dirty="0">
                <a:ln>
                  <a:noFill/>
                </a:ln>
                <a:solidFill>
                  <a:srgbClr val="404040"/>
                </a:solidFill>
                <a:effectLst/>
                <a:uLnTx/>
                <a:uFillTx/>
                <a:latin typeface="Trebuchet MS" panose="020B0603020202020204"/>
                <a:ea typeface="PS TT Commons" charset="0"/>
                <a:cs typeface="PS TT Commons" charset="0"/>
              </a:rPr>
              <a:t>edge locations to improve speeds</a:t>
            </a:r>
          </a:p>
          <a:p>
            <a:pPr marL="0" marR="0" lvl="0" indent="0" algn="r" defTabSz="439502" rtl="0" eaLnBrk="1" fontAlgn="auto" latinLnBrk="0" hangingPunct="1">
              <a:lnSpc>
                <a:spcPct val="100000"/>
              </a:lnSpc>
              <a:spcBef>
                <a:spcPts val="600"/>
              </a:spcBef>
              <a:spcAft>
                <a:spcPts val="600"/>
              </a:spcAft>
              <a:buClrTx/>
              <a:buSzTx/>
              <a:buFontTx/>
              <a:buNone/>
              <a:tabLst/>
              <a:defRPr/>
            </a:pPr>
            <a:r>
              <a:rPr kumimoji="0" lang="en-US" sz="2000" b="0" i="0" u="none" strike="noStrike" kern="1200" cap="none" spc="0" normalizeH="0" baseline="0" noProof="0" dirty="0">
                <a:ln>
                  <a:noFill/>
                </a:ln>
                <a:solidFill>
                  <a:srgbClr val="404040"/>
                </a:solidFill>
                <a:effectLst/>
                <a:uLnTx/>
                <a:uFillTx/>
                <a:latin typeface="Trebuchet MS" panose="020B0603020202020204"/>
                <a:ea typeface="PS TT Commons" charset="0"/>
                <a:cs typeface="PS TT Commons" charset="0"/>
              </a:rPr>
              <a:t>Content delivery network (e.g., media files)</a:t>
            </a:r>
          </a:p>
          <a:p>
            <a:pPr marL="0" marR="0" lvl="0" indent="0" algn="r" defTabSz="439502" rtl="0" eaLnBrk="1" fontAlgn="auto" latinLnBrk="0" hangingPunct="1">
              <a:lnSpc>
                <a:spcPct val="100000"/>
              </a:lnSpc>
              <a:spcBef>
                <a:spcPts val="600"/>
              </a:spcBef>
              <a:spcAft>
                <a:spcPts val="600"/>
              </a:spcAft>
              <a:buClrTx/>
              <a:buSzTx/>
              <a:buFontTx/>
              <a:buNone/>
              <a:tabLst/>
              <a:defRPr/>
            </a:pPr>
            <a:r>
              <a:rPr kumimoji="0" lang="en-US" sz="2000" b="0" i="0" u="none" strike="noStrike" kern="1200" cap="none" spc="0" normalizeH="0" baseline="0" noProof="0" dirty="0">
                <a:ln>
                  <a:noFill/>
                </a:ln>
                <a:solidFill>
                  <a:srgbClr val="404040"/>
                </a:solidFill>
                <a:effectLst/>
                <a:uLnTx/>
                <a:uFillTx/>
                <a:latin typeface="Trebuchet MS" panose="020B0603020202020204"/>
                <a:ea typeface="PS TT Commons" charset="0"/>
                <a:cs typeface="PS TT Commons" charset="0"/>
              </a:rPr>
              <a:t>Serves cached content from edge locations</a:t>
            </a:r>
          </a:p>
        </p:txBody>
      </p:sp>
      <p:sp>
        <p:nvSpPr>
          <p:cNvPr id="11" name="TextBox 10">
            <a:extLst>
              <a:ext uri="{FF2B5EF4-FFF2-40B4-BE49-F238E27FC236}">
                <a16:creationId xmlns:a16="http://schemas.microsoft.com/office/drawing/2014/main" id="{C5A657D1-2C8A-47F1-B42F-CA19C24EABAD}"/>
              </a:ext>
            </a:extLst>
          </p:cNvPr>
          <p:cNvSpPr txBox="1"/>
          <p:nvPr/>
        </p:nvSpPr>
        <p:spPr>
          <a:xfrm>
            <a:off x="6368716" y="2139846"/>
            <a:ext cx="4985079" cy="1830573"/>
          </a:xfrm>
          <a:prstGeom prst="rect">
            <a:avLst/>
          </a:prstGeom>
        </p:spPr>
        <p:txBody>
          <a:bodyPr vert="horz" wrap="square" lIns="0" tIns="32970" rIns="65939" bIns="32970" rtlCol="0" anchor="t" anchorCtr="0">
            <a:noAutofit/>
          </a:bodyPr>
          <a:lstStyle/>
          <a:p>
            <a:pPr marL="0" marR="0" lvl="0" indent="0" algn="l" defTabSz="439502" rtl="0" eaLnBrk="1" fontAlgn="auto" latinLnBrk="0" hangingPunct="1">
              <a:lnSpc>
                <a:spcPct val="100000"/>
              </a:lnSpc>
              <a:spcBef>
                <a:spcPts val="600"/>
              </a:spcBef>
              <a:spcAft>
                <a:spcPts val="600"/>
              </a:spcAft>
              <a:buClrTx/>
              <a:buSzTx/>
              <a:buFontTx/>
              <a:buNone/>
              <a:tabLst/>
              <a:defRPr/>
            </a:pPr>
            <a:r>
              <a:rPr kumimoji="0" lang="en-US" sz="2000" b="0" i="0" u="none" strike="noStrike" kern="1200" cap="none" spc="0" normalizeH="0" baseline="0" noProof="0" dirty="0">
                <a:ln>
                  <a:noFill/>
                </a:ln>
                <a:solidFill>
                  <a:srgbClr val="404040"/>
                </a:solidFill>
                <a:effectLst/>
                <a:uLnTx/>
                <a:uFillTx/>
                <a:latin typeface="Trebuchet MS" panose="020B0603020202020204"/>
                <a:ea typeface="PS TT Commons" charset="0"/>
                <a:cs typeface="PS TT Commons" charset="0"/>
              </a:rPr>
              <a:t>Use </a:t>
            </a:r>
            <a:r>
              <a:rPr kumimoji="0" lang="en-US" sz="2000" b="0" i="0" u="none" strike="noStrike" kern="1200" cap="none" spc="0" normalizeH="0" baseline="0" noProof="0" dirty="0" err="1">
                <a:ln>
                  <a:noFill/>
                </a:ln>
                <a:solidFill>
                  <a:srgbClr val="404040"/>
                </a:solidFill>
                <a:effectLst/>
                <a:uLnTx/>
                <a:uFillTx/>
                <a:latin typeface="Trebuchet MS" panose="020B0603020202020204"/>
                <a:ea typeface="PS TT Commons" charset="0"/>
                <a:cs typeface="PS TT Commons" charset="0"/>
              </a:rPr>
              <a:t>AWS’s</a:t>
            </a:r>
            <a:r>
              <a:rPr kumimoji="0" lang="en-US" sz="2000" b="0" i="0" u="none" strike="noStrike" kern="1200" cap="none" spc="0" normalizeH="0" baseline="0" noProof="0" dirty="0">
                <a:ln>
                  <a:noFill/>
                </a:ln>
                <a:solidFill>
                  <a:srgbClr val="404040"/>
                </a:solidFill>
                <a:effectLst/>
                <a:uLnTx/>
                <a:uFillTx/>
                <a:latin typeface="Trebuchet MS" panose="020B0603020202020204"/>
                <a:ea typeface="PS TT Commons" charset="0"/>
                <a:cs typeface="PS TT Commons" charset="0"/>
              </a:rPr>
              <a:t> global network and edge locations to improve speeds</a:t>
            </a:r>
            <a:endParaRPr kumimoji="0" lang="en-US" sz="2000" b="1" i="1" u="none" strike="noStrike" kern="1200" cap="none" spc="0" normalizeH="0" baseline="0" noProof="0" dirty="0">
              <a:ln>
                <a:noFill/>
              </a:ln>
              <a:solidFill>
                <a:srgbClr val="404040"/>
              </a:solidFill>
              <a:effectLst/>
              <a:uLnTx/>
              <a:uFillTx/>
              <a:latin typeface="Trebuchet MS" panose="020B0603020202020204"/>
              <a:ea typeface="PS TT Commons" charset="0"/>
              <a:cs typeface="PS TT Commons" charset="0"/>
            </a:endParaRPr>
          </a:p>
          <a:p>
            <a:pPr marL="0" marR="0" lvl="0" indent="0" algn="l" defTabSz="439502" rtl="0" eaLnBrk="1" fontAlgn="auto" latinLnBrk="0" hangingPunct="1">
              <a:lnSpc>
                <a:spcPct val="100000"/>
              </a:lnSpc>
              <a:spcBef>
                <a:spcPts val="600"/>
              </a:spcBef>
              <a:spcAft>
                <a:spcPts val="600"/>
              </a:spcAft>
              <a:buClrTx/>
              <a:buSzTx/>
              <a:buFontTx/>
              <a:buNone/>
              <a:tabLst/>
              <a:defRPr/>
            </a:pPr>
            <a:r>
              <a:rPr kumimoji="0" lang="en-US" sz="2000" b="0" i="0" u="none" strike="noStrike" kern="1200" cap="none" spc="0" normalizeH="0" baseline="0" noProof="0" dirty="0">
                <a:ln>
                  <a:noFill/>
                </a:ln>
                <a:solidFill>
                  <a:srgbClr val="404040"/>
                </a:solidFill>
                <a:effectLst/>
                <a:uLnTx/>
                <a:uFillTx/>
                <a:latin typeface="Trebuchet MS" panose="020B0603020202020204"/>
                <a:ea typeface="PS TT Commons" charset="0"/>
                <a:cs typeface="PS TT Commons" charset="0"/>
              </a:rPr>
              <a:t>Works for a wide variety of applications (HTTP, TCP, UDP)</a:t>
            </a:r>
          </a:p>
          <a:p>
            <a:pPr marL="0" marR="0" lvl="0" indent="0" algn="l" defTabSz="439502" rtl="0" eaLnBrk="1" fontAlgn="auto" latinLnBrk="0" hangingPunct="1">
              <a:lnSpc>
                <a:spcPct val="100000"/>
              </a:lnSpc>
              <a:spcBef>
                <a:spcPts val="600"/>
              </a:spcBef>
              <a:spcAft>
                <a:spcPts val="600"/>
              </a:spcAft>
              <a:buClrTx/>
              <a:buSzTx/>
              <a:buFontTx/>
              <a:buNone/>
              <a:tabLst/>
              <a:defRPr/>
            </a:pPr>
            <a:r>
              <a:rPr kumimoji="0" lang="en-US" sz="2000" b="0" i="0" u="none" strike="noStrike" kern="1200" cap="none" spc="0" normalizeH="0" baseline="0" noProof="0" dirty="0">
                <a:ln>
                  <a:noFill/>
                </a:ln>
                <a:solidFill>
                  <a:srgbClr val="404040"/>
                </a:solidFill>
                <a:effectLst/>
                <a:uLnTx/>
                <a:uFillTx/>
                <a:latin typeface="Trebuchet MS" panose="020B0603020202020204"/>
                <a:ea typeface="PS TT Commons" charset="0"/>
                <a:cs typeface="PS TT Commons" charset="0"/>
              </a:rPr>
              <a:t>No caching; improvement comes from network routing of traffic (moving off the public internet)</a:t>
            </a:r>
          </a:p>
          <a:p>
            <a:pPr marL="0" marR="0" lvl="0" indent="0" algn="l" defTabSz="439502" rtl="0" eaLnBrk="1" fontAlgn="auto" latinLnBrk="0" hangingPunct="1">
              <a:lnSpc>
                <a:spcPct val="100000"/>
              </a:lnSpc>
              <a:spcBef>
                <a:spcPts val="600"/>
              </a:spcBef>
              <a:spcAft>
                <a:spcPts val="600"/>
              </a:spcAft>
              <a:buClrTx/>
              <a:buSzTx/>
              <a:buFontTx/>
              <a:buNone/>
              <a:tabLst/>
              <a:defRPr/>
            </a:pPr>
            <a:endParaRPr kumimoji="0" lang="en-US" sz="2000" b="0" i="0" u="none" strike="noStrike" kern="1200" cap="none" spc="0" normalizeH="0" baseline="0" noProof="0" dirty="0">
              <a:ln>
                <a:noFill/>
              </a:ln>
              <a:solidFill>
                <a:srgbClr val="404040"/>
              </a:solidFill>
              <a:effectLst/>
              <a:uLnTx/>
              <a:uFillTx/>
              <a:latin typeface="Trebuchet MS" panose="020B0603020202020204"/>
              <a:ea typeface="PS TT Commons" charset="0"/>
              <a:cs typeface="PS TT Commons" charset="0"/>
            </a:endParaRPr>
          </a:p>
          <a:p>
            <a:pPr marL="0" marR="0" lvl="0" indent="0" algn="l" defTabSz="439502" rtl="0" eaLnBrk="1" fontAlgn="auto" latinLnBrk="0" hangingPunct="1">
              <a:lnSpc>
                <a:spcPct val="100000"/>
              </a:lnSpc>
              <a:spcBef>
                <a:spcPts val="600"/>
              </a:spcBef>
              <a:spcAft>
                <a:spcPts val="600"/>
              </a:spcAft>
              <a:buClrTx/>
              <a:buSzTx/>
              <a:buFontTx/>
              <a:buNone/>
              <a:tabLst/>
              <a:defRPr/>
            </a:pPr>
            <a:endParaRPr kumimoji="0" lang="en-US" sz="2000" b="0" i="0" u="none" strike="noStrike" kern="1200" cap="none" spc="0" normalizeH="0" baseline="0" noProof="0" dirty="0">
              <a:ln>
                <a:noFill/>
              </a:ln>
              <a:solidFill>
                <a:srgbClr val="404040"/>
              </a:solidFill>
              <a:effectLst/>
              <a:uLnTx/>
              <a:uFillTx/>
              <a:latin typeface="Trebuchet MS" panose="020B0603020202020204"/>
              <a:ea typeface="PS TT Commons" charset="0"/>
              <a:cs typeface="PS TT Commons" charset="0"/>
            </a:endParaRPr>
          </a:p>
        </p:txBody>
      </p:sp>
    </p:spTree>
    <p:extLst>
      <p:ext uri="{BB962C8B-B14F-4D97-AF65-F5344CB8AC3E}">
        <p14:creationId xmlns:p14="http://schemas.microsoft.com/office/powerpoint/2010/main" val="3463517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uiExpand="1" build="p"/>
      <p:bldP spid="11" grpId="0" uiExpand="1"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F2A9ADBA-D514-4FA2-A828-EDEACA31140E}"/>
              </a:ext>
            </a:extLst>
          </p:cNvPr>
          <p:cNvSpPr>
            <a:spLocks noGrp="1"/>
          </p:cNvSpPr>
          <p:nvPr>
            <p:ph type="title"/>
          </p:nvPr>
        </p:nvSpPr>
        <p:spPr/>
        <p:txBody>
          <a:bodyPr/>
          <a:lstStyle/>
          <a:p>
            <a:r>
              <a:rPr lang="en-US" dirty="0"/>
              <a:t>Important Points to Remember</a:t>
            </a:r>
          </a:p>
        </p:txBody>
      </p:sp>
      <p:sp>
        <p:nvSpPr>
          <p:cNvPr id="10" name="Content Placeholder 9">
            <a:extLst>
              <a:ext uri="{FF2B5EF4-FFF2-40B4-BE49-F238E27FC236}">
                <a16:creationId xmlns:a16="http://schemas.microsoft.com/office/drawing/2014/main" id="{F5B0D9E6-F036-431C-9761-EBBB7FD48DE4}"/>
              </a:ext>
            </a:extLst>
          </p:cNvPr>
          <p:cNvSpPr>
            <a:spLocks noGrp="1"/>
          </p:cNvSpPr>
          <p:nvPr>
            <p:ph sz="quarter" idx="10"/>
          </p:nvPr>
        </p:nvSpPr>
        <p:spPr>
          <a:xfrm>
            <a:off x="838200" y="1613141"/>
            <a:ext cx="10515600" cy="4589462"/>
          </a:xfrm>
        </p:spPr>
        <p:txBody>
          <a:bodyPr/>
          <a:lstStyle/>
          <a:p>
            <a:pPr marL="0" indent="0">
              <a:spcBef>
                <a:spcPts val="800"/>
              </a:spcBef>
              <a:buNone/>
            </a:pPr>
            <a:r>
              <a:rPr lang="en-US" sz="2400" dirty="0">
                <a:solidFill>
                  <a:srgbClr val="FF9900"/>
                </a:solidFill>
              </a:rPr>
              <a:t>ROUTE 53</a:t>
            </a:r>
          </a:p>
          <a:p>
            <a:pPr lvl="1"/>
            <a:r>
              <a:rPr lang="en-US" sz="2000" dirty="0"/>
              <a:t>Managed domain name system (DNS)</a:t>
            </a:r>
          </a:p>
          <a:p>
            <a:pPr lvl="1"/>
            <a:r>
              <a:rPr lang="en-US" sz="2000" dirty="0"/>
              <a:t>Used to map IP addresses (142.251.215.238) to domain names (google.com)</a:t>
            </a:r>
          </a:p>
          <a:p>
            <a:pPr lvl="1"/>
            <a:r>
              <a:rPr lang="en-US" sz="2000" dirty="0"/>
              <a:t>Can register domain names (mywebsite.com)</a:t>
            </a:r>
          </a:p>
          <a:p>
            <a:pPr lvl="1"/>
            <a:r>
              <a:rPr lang="en-US" sz="2000" dirty="0"/>
              <a:t>Used to route traffic ACROSS regions using various routing policies</a:t>
            </a:r>
          </a:p>
          <a:p>
            <a:pPr lvl="2"/>
            <a:r>
              <a:rPr lang="en-US" sz="1800" dirty="0"/>
              <a:t>Can be used in combination with elastic load balancers (which route traffic only in a single region)</a:t>
            </a:r>
          </a:p>
          <a:p>
            <a:pPr lvl="1"/>
            <a:r>
              <a:rPr lang="en-US" sz="2000" dirty="0"/>
              <a:t>DNS record types</a:t>
            </a:r>
          </a:p>
          <a:p>
            <a:pPr lvl="2"/>
            <a:r>
              <a:rPr lang="en-US" sz="1800" dirty="0"/>
              <a:t>A Record: Points a host name to a specific IP address (aws.amazon.com</a:t>
            </a:r>
            <a:r>
              <a:rPr lang="en-US" sz="1800" dirty="0">
                <a:sym typeface="Wingdings" panose="05000000000000000000" pitchFamily="2" charset="2"/>
              </a:rPr>
              <a:t>205.251.242.103)</a:t>
            </a:r>
          </a:p>
          <a:p>
            <a:pPr lvl="2"/>
            <a:r>
              <a:rPr lang="en-US" sz="1800" dirty="0" err="1">
                <a:sym typeface="Wingdings" panose="05000000000000000000" pitchFamily="2" charset="2"/>
              </a:rPr>
              <a:t>CNAME</a:t>
            </a:r>
            <a:r>
              <a:rPr lang="en-US" sz="1800" dirty="0">
                <a:sym typeface="Wingdings" panose="05000000000000000000" pitchFamily="2" charset="2"/>
              </a:rPr>
              <a:t>: Points a host name to another name or A Record (amznwebsvcs.mywebsite.comaws.amazon.com)</a:t>
            </a:r>
          </a:p>
          <a:p>
            <a:pPr lvl="2"/>
            <a:r>
              <a:rPr lang="en-US" sz="1800" dirty="0">
                <a:sym typeface="Wingdings" panose="05000000000000000000" pitchFamily="2" charset="2"/>
              </a:rPr>
              <a:t>Alias: Specific to AWS; points a host name to an AWS resource, such as an S3 static website or a CloudFront distribution </a:t>
            </a:r>
            <a:endParaRPr lang="en-US" sz="1800" dirty="0"/>
          </a:p>
          <a:p>
            <a:pPr marL="0" indent="0">
              <a:spcBef>
                <a:spcPts val="800"/>
              </a:spcBef>
              <a:buNone/>
            </a:pPr>
            <a:endParaRPr lang="en-US" sz="2000" dirty="0"/>
          </a:p>
        </p:txBody>
      </p:sp>
    </p:spTree>
    <p:extLst>
      <p:ext uri="{BB962C8B-B14F-4D97-AF65-F5344CB8AC3E}">
        <p14:creationId xmlns:p14="http://schemas.microsoft.com/office/powerpoint/2010/main" val="1021944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0">
                                            <p:txEl>
                                              <p:pRg st="6" end="6"/>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0">
                                            <p:txEl>
                                              <p:pRg st="7" end="7"/>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0">
                                            <p:txEl>
                                              <p:pRg st="8" end="8"/>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0">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bldLvl="2"/>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F2A9ADBA-D514-4FA2-A828-EDEACA31140E}"/>
              </a:ext>
            </a:extLst>
          </p:cNvPr>
          <p:cNvSpPr>
            <a:spLocks noGrp="1"/>
          </p:cNvSpPr>
          <p:nvPr>
            <p:ph type="title"/>
          </p:nvPr>
        </p:nvSpPr>
        <p:spPr/>
        <p:txBody>
          <a:bodyPr/>
          <a:lstStyle/>
          <a:p>
            <a:r>
              <a:rPr lang="en-US" dirty="0"/>
              <a:t>Important Points to Remember</a:t>
            </a:r>
          </a:p>
        </p:txBody>
      </p:sp>
      <p:sp>
        <p:nvSpPr>
          <p:cNvPr id="10" name="Content Placeholder 9">
            <a:extLst>
              <a:ext uri="{FF2B5EF4-FFF2-40B4-BE49-F238E27FC236}">
                <a16:creationId xmlns:a16="http://schemas.microsoft.com/office/drawing/2014/main" id="{F5B0D9E6-F036-431C-9761-EBBB7FD48DE4}"/>
              </a:ext>
            </a:extLst>
          </p:cNvPr>
          <p:cNvSpPr>
            <a:spLocks noGrp="1"/>
          </p:cNvSpPr>
          <p:nvPr>
            <p:ph sz="quarter" idx="10"/>
          </p:nvPr>
        </p:nvSpPr>
        <p:spPr>
          <a:xfrm>
            <a:off x="838200" y="1613141"/>
            <a:ext cx="10515600" cy="4589462"/>
          </a:xfrm>
        </p:spPr>
        <p:txBody>
          <a:bodyPr/>
          <a:lstStyle/>
          <a:p>
            <a:pPr marL="0" indent="0">
              <a:spcBef>
                <a:spcPts val="800"/>
              </a:spcBef>
              <a:buNone/>
            </a:pPr>
            <a:r>
              <a:rPr lang="en-US" sz="2400" dirty="0">
                <a:solidFill>
                  <a:srgbClr val="FF9900"/>
                </a:solidFill>
              </a:rPr>
              <a:t>CLOUDFRONT</a:t>
            </a:r>
          </a:p>
          <a:p>
            <a:pPr lvl="1"/>
            <a:r>
              <a:rPr lang="en-US" sz="2000" dirty="0"/>
              <a:t>Content delivery network (</a:t>
            </a:r>
            <a:r>
              <a:rPr lang="en-US" sz="2000" dirty="0" err="1"/>
              <a:t>CDN</a:t>
            </a:r>
            <a:r>
              <a:rPr lang="en-US" sz="2000" dirty="0"/>
              <a:t>) that’s geographically distributed </a:t>
            </a:r>
            <a:r>
              <a:rPr lang="en-US" sz="2000"/>
              <a:t>to deliver </a:t>
            </a:r>
            <a:r>
              <a:rPr lang="en-US" sz="2000" dirty="0"/>
              <a:t>content faster by caching</a:t>
            </a:r>
          </a:p>
          <a:p>
            <a:pPr lvl="1"/>
            <a:r>
              <a:rPr lang="en-US" sz="2000" dirty="0"/>
              <a:t>Commonly used to deliver media files (videos, images) </a:t>
            </a:r>
          </a:p>
          <a:p>
            <a:pPr lvl="1"/>
            <a:r>
              <a:rPr lang="en-US" sz="2000" dirty="0"/>
              <a:t>Can be used in conjunction with Route 53</a:t>
            </a:r>
          </a:p>
          <a:p>
            <a:pPr marL="0" indent="0">
              <a:spcBef>
                <a:spcPts val="800"/>
              </a:spcBef>
              <a:buNone/>
            </a:pPr>
            <a:r>
              <a:rPr lang="en-US" sz="2400" dirty="0">
                <a:solidFill>
                  <a:srgbClr val="FF9900"/>
                </a:solidFill>
              </a:rPr>
              <a:t>GLOBAL ACCELERATOR</a:t>
            </a:r>
          </a:p>
          <a:p>
            <a:pPr lvl="1"/>
            <a:r>
              <a:rPr lang="en-US" sz="2000" dirty="0"/>
              <a:t>Uses global network of edge locations to improve speeds for a variety of applications</a:t>
            </a:r>
          </a:p>
          <a:p>
            <a:pPr lvl="1"/>
            <a:r>
              <a:rPr lang="en-US" sz="2000" dirty="0"/>
              <a:t>Does not use caching; improvement comes from network routing of traffic (moving off the public internet)</a:t>
            </a:r>
          </a:p>
        </p:txBody>
      </p:sp>
    </p:spTree>
    <p:extLst>
      <p:ext uri="{BB962C8B-B14F-4D97-AF65-F5344CB8AC3E}">
        <p14:creationId xmlns:p14="http://schemas.microsoft.com/office/powerpoint/2010/main" val="3903720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bldLvl="2"/>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4886E18-39F3-E470-D9FC-8433C4FA66BF}"/>
              </a:ext>
            </a:extLst>
          </p:cNvPr>
          <p:cNvPicPr>
            <a:picLocks noChangeAspect="1"/>
          </p:cNvPicPr>
          <p:nvPr/>
        </p:nvPicPr>
        <p:blipFill>
          <a:blip r:embed="rId3"/>
          <a:stretch>
            <a:fillRect/>
          </a:stretch>
        </p:blipFill>
        <p:spPr>
          <a:xfrm>
            <a:off x="3244074" y="1956284"/>
            <a:ext cx="5703854" cy="2945432"/>
          </a:xfrm>
          <a:prstGeom prst="rect">
            <a:avLst/>
          </a:prstGeom>
        </p:spPr>
      </p:pic>
      <p:sp>
        <p:nvSpPr>
          <p:cNvPr id="8" name="Rectangle 7">
            <a:extLst>
              <a:ext uri="{FF2B5EF4-FFF2-40B4-BE49-F238E27FC236}">
                <a16:creationId xmlns:a16="http://schemas.microsoft.com/office/drawing/2014/main" id="{8C39EDBB-1D4E-4A78-9263-9F7B82D02088}"/>
              </a:ext>
            </a:extLst>
          </p:cNvPr>
          <p:cNvSpPr/>
          <p:nvPr/>
        </p:nvSpPr>
        <p:spPr>
          <a:xfrm>
            <a:off x="4295517" y="2272431"/>
            <a:ext cx="1710813" cy="521110"/>
          </a:xfrm>
          <a:prstGeom prst="rect">
            <a:avLst/>
          </a:prstGeom>
          <a:noFill/>
          <a:ln w="57150">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15628174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741CB2B-5C83-71B2-490E-38828C42FE10}"/>
              </a:ext>
            </a:extLst>
          </p:cNvPr>
          <p:cNvPicPr>
            <a:picLocks noChangeAspect="1"/>
          </p:cNvPicPr>
          <p:nvPr/>
        </p:nvPicPr>
        <p:blipFill rotWithShape="1">
          <a:blip r:embed="rId3"/>
          <a:srcRect b="11214"/>
          <a:stretch/>
        </p:blipFill>
        <p:spPr>
          <a:xfrm>
            <a:off x="3244073" y="1956285"/>
            <a:ext cx="5703854" cy="2974218"/>
          </a:xfrm>
          <a:prstGeom prst="rect">
            <a:avLst/>
          </a:prstGeom>
          <a:ln>
            <a:solidFill>
              <a:schemeClr val="bg1">
                <a:lumMod val="65000"/>
              </a:schemeClr>
            </a:solidFill>
          </a:ln>
        </p:spPr>
      </p:pic>
      <p:sp>
        <p:nvSpPr>
          <p:cNvPr id="7" name="Rectangle 6">
            <a:extLst>
              <a:ext uri="{FF2B5EF4-FFF2-40B4-BE49-F238E27FC236}">
                <a16:creationId xmlns:a16="http://schemas.microsoft.com/office/drawing/2014/main" id="{2B55EDA6-A585-154E-4EB4-25B2DA82F4BF}"/>
              </a:ext>
            </a:extLst>
          </p:cNvPr>
          <p:cNvSpPr/>
          <p:nvPr/>
        </p:nvSpPr>
        <p:spPr>
          <a:xfrm>
            <a:off x="4295517" y="2272431"/>
            <a:ext cx="1710813" cy="521110"/>
          </a:xfrm>
          <a:prstGeom prst="rect">
            <a:avLst/>
          </a:prstGeom>
          <a:noFill/>
          <a:ln w="57150">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23406807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DDC7138-55D3-4688-91AB-998ACFDEA503}"/>
              </a:ext>
            </a:extLst>
          </p:cNvPr>
          <p:cNvSpPr>
            <a:spLocks noGrp="1"/>
          </p:cNvSpPr>
          <p:nvPr>
            <p:ph type="body" sz="quarter" idx="10"/>
          </p:nvPr>
        </p:nvSpPr>
        <p:spPr/>
        <p:txBody>
          <a:bodyPr/>
          <a:lstStyle/>
          <a:p>
            <a:r>
              <a:rPr lang="en-US" dirty="0"/>
              <a:t>Domain Name System (DNS)</a:t>
            </a:r>
          </a:p>
        </p:txBody>
      </p:sp>
      <p:sp>
        <p:nvSpPr>
          <p:cNvPr id="3" name="Text Placeholder 2">
            <a:extLst>
              <a:ext uri="{FF2B5EF4-FFF2-40B4-BE49-F238E27FC236}">
                <a16:creationId xmlns:a16="http://schemas.microsoft.com/office/drawing/2014/main" id="{EA7AF2AE-4AC2-43DA-8ED0-69214C3E7B48}"/>
              </a:ext>
            </a:extLst>
          </p:cNvPr>
          <p:cNvSpPr>
            <a:spLocks noGrp="1"/>
          </p:cNvSpPr>
          <p:nvPr>
            <p:ph type="body" sz="quarter" idx="11"/>
          </p:nvPr>
        </p:nvSpPr>
        <p:spPr/>
        <p:txBody>
          <a:bodyPr/>
          <a:lstStyle/>
          <a:p>
            <a:r>
              <a:rPr lang="en-US" dirty="0"/>
              <a:t>Maps IP addresses (142.251.215.238) to domain names (google.com)</a:t>
            </a:r>
          </a:p>
          <a:p>
            <a:r>
              <a:rPr lang="en-US" dirty="0"/>
              <a:t>Like a phone book</a:t>
            </a:r>
          </a:p>
        </p:txBody>
      </p:sp>
    </p:spTree>
    <p:extLst>
      <p:ext uri="{BB962C8B-B14F-4D97-AF65-F5344CB8AC3E}">
        <p14:creationId xmlns:p14="http://schemas.microsoft.com/office/powerpoint/2010/main" val="3488618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08A94A5-4355-7764-1005-A9786568C759}"/>
              </a:ext>
            </a:extLst>
          </p:cNvPr>
          <p:cNvSpPr>
            <a:spLocks noGrp="1"/>
          </p:cNvSpPr>
          <p:nvPr>
            <p:ph type="title"/>
          </p:nvPr>
        </p:nvSpPr>
        <p:spPr/>
        <p:txBody>
          <a:bodyPr/>
          <a:lstStyle/>
          <a:p>
            <a:r>
              <a:rPr lang="en-US" dirty="0"/>
              <a:t>The Anatomy of a Domain Name</a:t>
            </a:r>
          </a:p>
        </p:txBody>
      </p:sp>
      <p:sp>
        <p:nvSpPr>
          <p:cNvPr id="6" name="TextBox 5">
            <a:extLst>
              <a:ext uri="{FF2B5EF4-FFF2-40B4-BE49-F238E27FC236}">
                <a16:creationId xmlns:a16="http://schemas.microsoft.com/office/drawing/2014/main" id="{FE6C5366-3EA2-B948-2F1C-AA65433552AC}"/>
              </a:ext>
            </a:extLst>
          </p:cNvPr>
          <p:cNvSpPr txBox="1"/>
          <p:nvPr/>
        </p:nvSpPr>
        <p:spPr>
          <a:xfrm>
            <a:off x="1993232" y="2937705"/>
            <a:ext cx="8205537" cy="1058779"/>
          </a:xfrm>
          <a:prstGeom prst="rect">
            <a:avLst/>
          </a:prstGeom>
        </p:spPr>
        <p:txBody>
          <a:bodyPr vert="horz" wrap="square" lIns="0" tIns="32970" rIns="65939" bIns="32970" rtlCol="0" anchor="ctr"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7200" b="0" i="0" u="none" strike="noStrike" kern="1200" cap="none" spc="0" normalizeH="0" baseline="0" noProof="0" dirty="0">
                <a:ln>
                  <a:noFill/>
                </a:ln>
                <a:solidFill>
                  <a:srgbClr val="FF9900"/>
                </a:solidFill>
                <a:effectLst/>
                <a:uLnTx/>
                <a:uFillTx/>
                <a:latin typeface="+mj-lt"/>
                <a:ea typeface="PS TT Commons" charset="0"/>
                <a:cs typeface="PS TT Commons" charset="0"/>
              </a:rPr>
              <a:t>aws.amazon.com</a:t>
            </a:r>
          </a:p>
        </p:txBody>
      </p:sp>
      <p:sp>
        <p:nvSpPr>
          <p:cNvPr id="7" name="Left Brace 6">
            <a:extLst>
              <a:ext uri="{FF2B5EF4-FFF2-40B4-BE49-F238E27FC236}">
                <a16:creationId xmlns:a16="http://schemas.microsoft.com/office/drawing/2014/main" id="{4159A26C-A9CD-2221-FE0A-68A8ACBCB665}"/>
              </a:ext>
            </a:extLst>
          </p:cNvPr>
          <p:cNvSpPr/>
          <p:nvPr/>
        </p:nvSpPr>
        <p:spPr>
          <a:xfrm rot="16200000">
            <a:off x="8539497" y="3106144"/>
            <a:ext cx="414923" cy="1780679"/>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04040"/>
              </a:solidFill>
              <a:effectLst/>
              <a:uLnTx/>
              <a:uFillTx/>
              <a:latin typeface="Trebuchet MS" panose="020B0603020202020204"/>
              <a:ea typeface="+mn-ea"/>
              <a:cs typeface="+mn-cs"/>
            </a:endParaRPr>
          </a:p>
        </p:txBody>
      </p:sp>
      <p:sp>
        <p:nvSpPr>
          <p:cNvPr id="8" name="TextBox 7">
            <a:extLst>
              <a:ext uri="{FF2B5EF4-FFF2-40B4-BE49-F238E27FC236}">
                <a16:creationId xmlns:a16="http://schemas.microsoft.com/office/drawing/2014/main" id="{D0399D46-C463-0CAC-20B0-A73E936A2032}"/>
              </a:ext>
            </a:extLst>
          </p:cNvPr>
          <p:cNvSpPr txBox="1"/>
          <p:nvPr/>
        </p:nvSpPr>
        <p:spPr>
          <a:xfrm>
            <a:off x="7680155" y="4188297"/>
            <a:ext cx="2133606" cy="887029"/>
          </a:xfrm>
          <a:prstGeom prst="rect">
            <a:avLst/>
          </a:prstGeom>
        </p:spPr>
        <p:txBody>
          <a:bodyPr vert="horz" wrap="square" lIns="0" tIns="32970" rIns="65939" bIns="32970" rtlCol="0" anchor="t"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20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Top-level domain (</a:t>
            </a:r>
            <a:r>
              <a:rPr kumimoji="0" lang="en-US" sz="2000" b="0" i="0" u="none" strike="noStrike" kern="1200" cap="none" spc="0" normalizeH="0" baseline="0" noProof="0" dirty="0" err="1">
                <a:ln>
                  <a:noFill/>
                </a:ln>
                <a:solidFill>
                  <a:srgbClr val="E5E5E5">
                    <a:lumMod val="10000"/>
                  </a:srgbClr>
                </a:solidFill>
                <a:effectLst/>
                <a:uLnTx/>
                <a:uFillTx/>
                <a:latin typeface="Trebuchet MS" panose="020B0603020202020204"/>
                <a:ea typeface="PS TT Commons" charset="0"/>
                <a:cs typeface="PS TT Commons" charset="0"/>
              </a:rPr>
              <a:t>TLD</a:t>
            </a:r>
            <a:r>
              <a:rPr kumimoji="0" lang="en-US" sz="20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a:t>
            </a:r>
          </a:p>
          <a:p>
            <a:pPr marL="0" marR="0" lvl="0" indent="0" algn="ctr" defTabSz="439502" rtl="0" eaLnBrk="1" fontAlgn="auto" latinLnBrk="0" hangingPunct="1">
              <a:lnSpc>
                <a:spcPct val="85000"/>
              </a:lnSpc>
              <a:spcBef>
                <a:spcPct val="0"/>
              </a:spcBef>
              <a:spcAft>
                <a:spcPts val="0"/>
              </a:spcAft>
              <a:buClrTx/>
              <a:buSzTx/>
              <a:buFontTx/>
              <a:buNone/>
              <a:tabLst/>
              <a:defRPr/>
            </a:pPr>
            <a:br>
              <a:rPr lang="en-US" sz="1200" dirty="0">
                <a:solidFill>
                  <a:srgbClr val="E5E5E5">
                    <a:lumMod val="10000"/>
                  </a:srgbClr>
                </a:solidFill>
                <a:latin typeface="Trebuchet MS" panose="020B0603020202020204"/>
                <a:ea typeface="PS TT Commons" charset="0"/>
                <a:cs typeface="PS TT Commons" charset="0"/>
              </a:rPr>
            </a:br>
            <a:r>
              <a:rPr lang="en-US" sz="1200" dirty="0">
                <a:solidFill>
                  <a:srgbClr val="E5E5E5">
                    <a:lumMod val="10000"/>
                  </a:srgbClr>
                </a:solidFill>
                <a:latin typeface="Trebuchet MS" panose="020B0603020202020204"/>
                <a:ea typeface="PS TT Commons" charset="0"/>
                <a:cs typeface="PS TT Commons" charset="0"/>
              </a:rPr>
              <a:t>(managed by ICANN)</a:t>
            </a:r>
            <a:endParaRPr kumimoji="0" lang="en-US" sz="12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endParaRPr>
          </a:p>
        </p:txBody>
      </p:sp>
      <p:sp>
        <p:nvSpPr>
          <p:cNvPr id="9" name="Left Brace 8">
            <a:extLst>
              <a:ext uri="{FF2B5EF4-FFF2-40B4-BE49-F238E27FC236}">
                <a16:creationId xmlns:a16="http://schemas.microsoft.com/office/drawing/2014/main" id="{146E4C1F-F261-3ACD-E138-DA77831B5AD7}"/>
              </a:ext>
            </a:extLst>
          </p:cNvPr>
          <p:cNvSpPr/>
          <p:nvPr/>
        </p:nvSpPr>
        <p:spPr>
          <a:xfrm rot="16200000">
            <a:off x="5784267" y="2376229"/>
            <a:ext cx="414923" cy="3240508"/>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404040"/>
              </a:solidFill>
              <a:effectLst/>
              <a:uLnTx/>
              <a:uFillTx/>
              <a:latin typeface="Trebuchet MS" panose="020B0603020202020204"/>
              <a:ea typeface="+mn-ea"/>
              <a:cs typeface="+mn-cs"/>
            </a:endParaRPr>
          </a:p>
        </p:txBody>
      </p:sp>
      <p:sp>
        <p:nvSpPr>
          <p:cNvPr id="10" name="TextBox 9">
            <a:extLst>
              <a:ext uri="{FF2B5EF4-FFF2-40B4-BE49-F238E27FC236}">
                <a16:creationId xmlns:a16="http://schemas.microsoft.com/office/drawing/2014/main" id="{9A379632-2C96-1CD9-EE59-B4C7358DCF11}"/>
              </a:ext>
            </a:extLst>
          </p:cNvPr>
          <p:cNvSpPr txBox="1"/>
          <p:nvPr/>
        </p:nvSpPr>
        <p:spPr>
          <a:xfrm>
            <a:off x="4487778" y="4188297"/>
            <a:ext cx="3015914" cy="1225914"/>
          </a:xfrm>
          <a:prstGeom prst="rect">
            <a:avLst/>
          </a:prstGeom>
        </p:spPr>
        <p:txBody>
          <a:bodyPr vert="horz" wrap="square" lIns="0" tIns="32970" rIns="65939" bIns="32970" rtlCol="0" anchor="t"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20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Second-level domain (</a:t>
            </a:r>
            <a:r>
              <a:rPr kumimoji="0" lang="en-US" sz="2000" b="0" i="0" u="none" strike="noStrike" kern="1200" cap="none" spc="0" normalizeH="0" baseline="0" noProof="0" dirty="0" err="1">
                <a:ln>
                  <a:noFill/>
                </a:ln>
                <a:solidFill>
                  <a:srgbClr val="E5E5E5">
                    <a:lumMod val="10000"/>
                  </a:srgbClr>
                </a:solidFill>
                <a:effectLst/>
                <a:uLnTx/>
                <a:uFillTx/>
                <a:latin typeface="Trebuchet MS" panose="020B0603020202020204"/>
                <a:ea typeface="PS TT Commons" charset="0"/>
                <a:cs typeface="PS TT Commons" charset="0"/>
              </a:rPr>
              <a:t>SLD</a:t>
            </a:r>
            <a:r>
              <a:rPr kumimoji="0" lang="en-US" sz="20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a:t>
            </a:r>
          </a:p>
          <a:p>
            <a:pPr marL="0" marR="0" lvl="0" indent="0" algn="ctr" defTabSz="439502" rtl="0" eaLnBrk="1" fontAlgn="auto" latinLnBrk="0" hangingPunct="1">
              <a:lnSpc>
                <a:spcPct val="85000"/>
              </a:lnSpc>
              <a:spcBef>
                <a:spcPct val="0"/>
              </a:spcBef>
              <a:spcAft>
                <a:spcPts val="0"/>
              </a:spcAft>
              <a:buClrTx/>
              <a:buSzTx/>
              <a:buFontTx/>
              <a:buNone/>
              <a:tabLst/>
              <a:defRPr/>
            </a:pPr>
            <a:br>
              <a:rPr kumimoji="0" lang="en-US" sz="12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br>
            <a:r>
              <a:rPr kumimoji="0" lang="en-US" sz="12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(managed by domain registrar</a:t>
            </a:r>
            <a:r>
              <a:rPr kumimoji="0" lang="en-US" sz="1200" b="0" i="0" u="none" strike="noStrike" kern="1200" cap="none" spc="0" normalizeH="0" noProof="0" dirty="0">
                <a:ln>
                  <a:noFill/>
                </a:ln>
                <a:solidFill>
                  <a:srgbClr val="E5E5E5">
                    <a:lumMod val="10000"/>
                  </a:srgbClr>
                </a:solidFill>
                <a:effectLst/>
                <a:uLnTx/>
                <a:uFillTx/>
                <a:latin typeface="Trebuchet MS" panose="020B0603020202020204"/>
                <a:ea typeface="PS TT Commons" charset="0"/>
                <a:cs typeface="PS TT Commons" charset="0"/>
              </a:rPr>
              <a:t> such as GoDaddy or Amazon)</a:t>
            </a:r>
            <a:endParaRPr kumimoji="0" lang="en-US" sz="12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endParaRPr>
          </a:p>
        </p:txBody>
      </p:sp>
      <p:sp>
        <p:nvSpPr>
          <p:cNvPr id="12" name="TextBox 11">
            <a:extLst>
              <a:ext uri="{FF2B5EF4-FFF2-40B4-BE49-F238E27FC236}">
                <a16:creationId xmlns:a16="http://schemas.microsoft.com/office/drawing/2014/main" id="{960957AC-879A-460B-5361-438A95ABAF9D}"/>
              </a:ext>
            </a:extLst>
          </p:cNvPr>
          <p:cNvSpPr txBox="1"/>
          <p:nvPr/>
        </p:nvSpPr>
        <p:spPr>
          <a:xfrm>
            <a:off x="2438396" y="4188297"/>
            <a:ext cx="1780679" cy="414924"/>
          </a:xfrm>
          <a:prstGeom prst="rect">
            <a:avLst/>
          </a:prstGeom>
        </p:spPr>
        <p:txBody>
          <a:bodyPr vert="horz" wrap="square" lIns="0" tIns="32970" rIns="65939" bIns="32970" rtlCol="0" anchor="t"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20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Subdomain</a:t>
            </a:r>
          </a:p>
        </p:txBody>
      </p:sp>
      <p:sp>
        <p:nvSpPr>
          <p:cNvPr id="13" name="Left Brace 12">
            <a:extLst>
              <a:ext uri="{FF2B5EF4-FFF2-40B4-BE49-F238E27FC236}">
                <a16:creationId xmlns:a16="http://schemas.microsoft.com/office/drawing/2014/main" id="{DF300787-44A7-B9E0-CE56-9ACB0BE74D16}"/>
              </a:ext>
            </a:extLst>
          </p:cNvPr>
          <p:cNvSpPr/>
          <p:nvPr/>
        </p:nvSpPr>
        <p:spPr>
          <a:xfrm rot="16200000">
            <a:off x="3121275" y="3206801"/>
            <a:ext cx="414923" cy="1548068"/>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404040"/>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2128736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9" grpId="0" animBg="1"/>
      <p:bldP spid="10" grpId="0"/>
      <p:bldP spid="12" grpId="0"/>
      <p:bldP spid="1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08A94A5-4355-7764-1005-A9786568C759}"/>
              </a:ext>
            </a:extLst>
          </p:cNvPr>
          <p:cNvSpPr>
            <a:spLocks noGrp="1"/>
          </p:cNvSpPr>
          <p:nvPr>
            <p:ph type="title"/>
          </p:nvPr>
        </p:nvSpPr>
        <p:spPr/>
        <p:txBody>
          <a:bodyPr/>
          <a:lstStyle/>
          <a:p>
            <a:r>
              <a:rPr lang="en-US" dirty="0"/>
              <a:t>The Anatomy of a Domain Name</a:t>
            </a:r>
          </a:p>
        </p:txBody>
      </p:sp>
      <p:sp>
        <p:nvSpPr>
          <p:cNvPr id="6" name="TextBox 5">
            <a:extLst>
              <a:ext uri="{FF2B5EF4-FFF2-40B4-BE49-F238E27FC236}">
                <a16:creationId xmlns:a16="http://schemas.microsoft.com/office/drawing/2014/main" id="{FE6C5366-3EA2-B948-2F1C-AA65433552AC}"/>
              </a:ext>
            </a:extLst>
          </p:cNvPr>
          <p:cNvSpPr txBox="1"/>
          <p:nvPr/>
        </p:nvSpPr>
        <p:spPr>
          <a:xfrm>
            <a:off x="1993232" y="2937705"/>
            <a:ext cx="8205537" cy="1058779"/>
          </a:xfrm>
          <a:prstGeom prst="rect">
            <a:avLst/>
          </a:prstGeom>
        </p:spPr>
        <p:txBody>
          <a:bodyPr vert="horz" wrap="square" lIns="0" tIns="32970" rIns="65939" bIns="32970" rtlCol="0" anchor="ctr"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7200" b="0" i="0" u="none" strike="noStrike" kern="1200" cap="none" spc="0" normalizeH="0" baseline="0" noProof="0" dirty="0">
                <a:ln>
                  <a:noFill/>
                </a:ln>
                <a:solidFill>
                  <a:srgbClr val="FF9900"/>
                </a:solidFill>
                <a:effectLst/>
                <a:uLnTx/>
                <a:uFillTx/>
                <a:latin typeface="+mj-lt"/>
                <a:ea typeface="PS TT Commons" charset="0"/>
                <a:cs typeface="PS TT Commons" charset="0"/>
              </a:rPr>
              <a:t>aws.amazon.com.</a:t>
            </a:r>
          </a:p>
        </p:txBody>
      </p:sp>
      <p:sp>
        <p:nvSpPr>
          <p:cNvPr id="7" name="Left Brace 6">
            <a:extLst>
              <a:ext uri="{FF2B5EF4-FFF2-40B4-BE49-F238E27FC236}">
                <a16:creationId xmlns:a16="http://schemas.microsoft.com/office/drawing/2014/main" id="{4159A26C-A9CD-2221-FE0A-68A8ACBCB665}"/>
              </a:ext>
            </a:extLst>
          </p:cNvPr>
          <p:cNvSpPr/>
          <p:nvPr/>
        </p:nvSpPr>
        <p:spPr>
          <a:xfrm rot="16200000">
            <a:off x="8419180" y="3226461"/>
            <a:ext cx="414923" cy="1540044"/>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04040"/>
              </a:solidFill>
              <a:effectLst/>
              <a:uLnTx/>
              <a:uFillTx/>
              <a:latin typeface="Trebuchet MS" panose="020B0603020202020204"/>
              <a:ea typeface="+mn-ea"/>
              <a:cs typeface="+mn-cs"/>
            </a:endParaRPr>
          </a:p>
        </p:txBody>
      </p:sp>
      <p:sp>
        <p:nvSpPr>
          <p:cNvPr id="8" name="TextBox 7">
            <a:extLst>
              <a:ext uri="{FF2B5EF4-FFF2-40B4-BE49-F238E27FC236}">
                <a16:creationId xmlns:a16="http://schemas.microsoft.com/office/drawing/2014/main" id="{D0399D46-C463-0CAC-20B0-A73E936A2032}"/>
              </a:ext>
            </a:extLst>
          </p:cNvPr>
          <p:cNvSpPr txBox="1"/>
          <p:nvPr/>
        </p:nvSpPr>
        <p:spPr>
          <a:xfrm>
            <a:off x="7559838" y="4188297"/>
            <a:ext cx="2133606" cy="887029"/>
          </a:xfrm>
          <a:prstGeom prst="rect">
            <a:avLst/>
          </a:prstGeom>
        </p:spPr>
        <p:txBody>
          <a:bodyPr vert="horz" wrap="square" lIns="0" tIns="32970" rIns="65939" bIns="32970" rtlCol="0" anchor="t"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20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Top-level domain (</a:t>
            </a:r>
            <a:r>
              <a:rPr kumimoji="0" lang="en-US" sz="2000" b="0" i="0" u="none" strike="noStrike" kern="1200" cap="none" spc="0" normalizeH="0" baseline="0" noProof="0" dirty="0" err="1">
                <a:ln>
                  <a:noFill/>
                </a:ln>
                <a:solidFill>
                  <a:srgbClr val="E5E5E5">
                    <a:lumMod val="10000"/>
                  </a:srgbClr>
                </a:solidFill>
                <a:effectLst/>
                <a:uLnTx/>
                <a:uFillTx/>
                <a:latin typeface="Trebuchet MS" panose="020B0603020202020204"/>
                <a:ea typeface="PS TT Commons" charset="0"/>
                <a:cs typeface="PS TT Commons" charset="0"/>
              </a:rPr>
              <a:t>TLD</a:t>
            </a:r>
            <a:r>
              <a:rPr kumimoji="0" lang="en-US" sz="20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a:t>
            </a:r>
          </a:p>
          <a:p>
            <a:pPr marL="0" marR="0" lvl="0" indent="0" algn="ctr" defTabSz="439502" rtl="0" eaLnBrk="1" fontAlgn="auto" latinLnBrk="0" hangingPunct="1">
              <a:lnSpc>
                <a:spcPct val="85000"/>
              </a:lnSpc>
              <a:spcBef>
                <a:spcPct val="0"/>
              </a:spcBef>
              <a:spcAft>
                <a:spcPts val="0"/>
              </a:spcAft>
              <a:buClrTx/>
              <a:buSzTx/>
              <a:buFontTx/>
              <a:buNone/>
              <a:tabLst/>
              <a:defRPr/>
            </a:pPr>
            <a:br>
              <a:rPr lang="en-US" sz="1200" dirty="0">
                <a:solidFill>
                  <a:srgbClr val="E5E5E5">
                    <a:lumMod val="10000"/>
                  </a:srgbClr>
                </a:solidFill>
                <a:latin typeface="Trebuchet MS" panose="020B0603020202020204"/>
                <a:ea typeface="PS TT Commons" charset="0"/>
                <a:cs typeface="PS TT Commons" charset="0"/>
              </a:rPr>
            </a:br>
            <a:r>
              <a:rPr lang="en-US" sz="1200" dirty="0">
                <a:solidFill>
                  <a:srgbClr val="E5E5E5">
                    <a:lumMod val="10000"/>
                  </a:srgbClr>
                </a:solidFill>
                <a:latin typeface="Trebuchet MS" panose="020B0603020202020204"/>
                <a:ea typeface="PS TT Commons" charset="0"/>
                <a:cs typeface="PS TT Commons" charset="0"/>
              </a:rPr>
              <a:t>(managed by ICANN)</a:t>
            </a:r>
            <a:endParaRPr kumimoji="0" lang="en-US" sz="12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endParaRPr>
          </a:p>
        </p:txBody>
      </p:sp>
      <p:sp>
        <p:nvSpPr>
          <p:cNvPr id="9" name="Left Brace 8">
            <a:extLst>
              <a:ext uri="{FF2B5EF4-FFF2-40B4-BE49-F238E27FC236}">
                <a16:creationId xmlns:a16="http://schemas.microsoft.com/office/drawing/2014/main" id="{146E4C1F-F261-3ACD-E138-DA77831B5AD7}"/>
              </a:ext>
            </a:extLst>
          </p:cNvPr>
          <p:cNvSpPr/>
          <p:nvPr/>
        </p:nvSpPr>
        <p:spPr>
          <a:xfrm rot="16200000">
            <a:off x="5653925" y="2506570"/>
            <a:ext cx="414923" cy="2979823"/>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404040"/>
              </a:solidFill>
              <a:effectLst/>
              <a:uLnTx/>
              <a:uFillTx/>
              <a:latin typeface="Trebuchet MS" panose="020B0603020202020204"/>
              <a:ea typeface="+mn-ea"/>
              <a:cs typeface="+mn-cs"/>
            </a:endParaRPr>
          </a:p>
        </p:txBody>
      </p:sp>
      <p:sp>
        <p:nvSpPr>
          <p:cNvPr id="11" name="Left Brace 10">
            <a:extLst>
              <a:ext uri="{FF2B5EF4-FFF2-40B4-BE49-F238E27FC236}">
                <a16:creationId xmlns:a16="http://schemas.microsoft.com/office/drawing/2014/main" id="{D582CCB7-D0DA-167F-7081-82A87D6A7EA6}"/>
              </a:ext>
            </a:extLst>
          </p:cNvPr>
          <p:cNvSpPr/>
          <p:nvPr/>
        </p:nvSpPr>
        <p:spPr>
          <a:xfrm rot="5400000">
            <a:off x="5910595" y="-804645"/>
            <a:ext cx="414923" cy="7038482"/>
          </a:xfrm>
          <a:prstGeom prst="leftBrace">
            <a:avLst>
              <a:gd name="adj1" fmla="val 8333"/>
              <a:gd name="adj2" fmla="val 50171"/>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404040"/>
              </a:solidFill>
              <a:effectLst/>
              <a:uLnTx/>
              <a:uFillTx/>
              <a:latin typeface="Trebuchet MS" panose="020B0603020202020204"/>
              <a:ea typeface="+mn-ea"/>
              <a:cs typeface="+mn-cs"/>
            </a:endParaRPr>
          </a:p>
        </p:txBody>
      </p:sp>
      <p:sp>
        <p:nvSpPr>
          <p:cNvPr id="12" name="TextBox 11">
            <a:extLst>
              <a:ext uri="{FF2B5EF4-FFF2-40B4-BE49-F238E27FC236}">
                <a16:creationId xmlns:a16="http://schemas.microsoft.com/office/drawing/2014/main" id="{960957AC-879A-460B-5361-438A95ABAF9D}"/>
              </a:ext>
            </a:extLst>
          </p:cNvPr>
          <p:cNvSpPr txBox="1"/>
          <p:nvPr/>
        </p:nvSpPr>
        <p:spPr>
          <a:xfrm>
            <a:off x="2334131" y="4188297"/>
            <a:ext cx="1780679" cy="414924"/>
          </a:xfrm>
          <a:prstGeom prst="rect">
            <a:avLst/>
          </a:prstGeom>
        </p:spPr>
        <p:txBody>
          <a:bodyPr vert="horz" wrap="square" lIns="0" tIns="32970" rIns="65939" bIns="32970" rtlCol="0" anchor="t"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20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Subdomain</a:t>
            </a:r>
          </a:p>
        </p:txBody>
      </p:sp>
      <p:sp>
        <p:nvSpPr>
          <p:cNvPr id="13" name="Left Brace 12">
            <a:extLst>
              <a:ext uri="{FF2B5EF4-FFF2-40B4-BE49-F238E27FC236}">
                <a16:creationId xmlns:a16="http://schemas.microsoft.com/office/drawing/2014/main" id="{DF300787-44A7-B9E0-CE56-9ACB0BE74D16}"/>
              </a:ext>
            </a:extLst>
          </p:cNvPr>
          <p:cNvSpPr/>
          <p:nvPr/>
        </p:nvSpPr>
        <p:spPr>
          <a:xfrm rot="16200000">
            <a:off x="3015495" y="3312581"/>
            <a:ext cx="414923" cy="1336508"/>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404040"/>
              </a:solidFill>
              <a:effectLst/>
              <a:uLnTx/>
              <a:uFillTx/>
              <a:latin typeface="Trebuchet MS" panose="020B0603020202020204"/>
              <a:ea typeface="+mn-ea"/>
              <a:cs typeface="+mn-cs"/>
            </a:endParaRPr>
          </a:p>
        </p:txBody>
      </p:sp>
      <p:sp>
        <p:nvSpPr>
          <p:cNvPr id="14" name="TextBox 13">
            <a:extLst>
              <a:ext uri="{FF2B5EF4-FFF2-40B4-BE49-F238E27FC236}">
                <a16:creationId xmlns:a16="http://schemas.microsoft.com/office/drawing/2014/main" id="{549012B6-B572-2FC8-1299-02EB3287F8BB}"/>
              </a:ext>
            </a:extLst>
          </p:cNvPr>
          <p:cNvSpPr txBox="1"/>
          <p:nvPr/>
        </p:nvSpPr>
        <p:spPr>
          <a:xfrm>
            <a:off x="3891209" y="2076563"/>
            <a:ext cx="4409582" cy="414924"/>
          </a:xfrm>
          <a:prstGeom prst="rect">
            <a:avLst/>
          </a:prstGeom>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20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Fully qualified domain name (</a:t>
            </a:r>
            <a:r>
              <a:rPr kumimoji="0" lang="en-US" sz="2000" b="0" i="0" u="none" strike="noStrike" kern="1200" cap="none" spc="0" normalizeH="0" baseline="0" noProof="0" dirty="0" err="1">
                <a:ln>
                  <a:noFill/>
                </a:ln>
                <a:solidFill>
                  <a:srgbClr val="E5E5E5">
                    <a:lumMod val="10000"/>
                  </a:srgbClr>
                </a:solidFill>
                <a:effectLst/>
                <a:uLnTx/>
                <a:uFillTx/>
                <a:latin typeface="Trebuchet MS" panose="020B0603020202020204"/>
                <a:ea typeface="PS TT Commons" charset="0"/>
                <a:cs typeface="PS TT Commons" charset="0"/>
              </a:rPr>
              <a:t>FQDN</a:t>
            </a:r>
            <a:r>
              <a:rPr kumimoji="0" lang="en-US" sz="20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a:t>
            </a:r>
          </a:p>
        </p:txBody>
      </p:sp>
      <p:sp>
        <p:nvSpPr>
          <p:cNvPr id="15" name="Speech Bubble: Rectangle with Corners Rounded 14">
            <a:extLst>
              <a:ext uri="{FF2B5EF4-FFF2-40B4-BE49-F238E27FC236}">
                <a16:creationId xmlns:a16="http://schemas.microsoft.com/office/drawing/2014/main" id="{EDE238B2-112E-8D65-5646-0FAA3EBBB3C6}"/>
              </a:ext>
            </a:extLst>
          </p:cNvPr>
          <p:cNvSpPr/>
          <p:nvPr/>
        </p:nvSpPr>
        <p:spPr>
          <a:xfrm>
            <a:off x="9998450" y="2714596"/>
            <a:ext cx="1587962" cy="887029"/>
          </a:xfrm>
          <a:prstGeom prst="wedgeRoundRectCallout">
            <a:avLst>
              <a:gd name="adj1" fmla="val -68918"/>
              <a:gd name="adj2" fmla="val 46752"/>
              <a:gd name="adj3" fmla="val 16667"/>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sz="2400" dirty="0"/>
              <a:t>Ends with a dot</a:t>
            </a:r>
          </a:p>
        </p:txBody>
      </p:sp>
      <p:sp>
        <p:nvSpPr>
          <p:cNvPr id="16" name="TextBox 15">
            <a:extLst>
              <a:ext uri="{FF2B5EF4-FFF2-40B4-BE49-F238E27FC236}">
                <a16:creationId xmlns:a16="http://schemas.microsoft.com/office/drawing/2014/main" id="{3BF1AABB-28C6-9FB6-0D1A-2F14E019030B}"/>
              </a:ext>
            </a:extLst>
          </p:cNvPr>
          <p:cNvSpPr txBox="1"/>
          <p:nvPr/>
        </p:nvSpPr>
        <p:spPr>
          <a:xfrm>
            <a:off x="4353429" y="4203943"/>
            <a:ext cx="3015914" cy="1225914"/>
          </a:xfrm>
          <a:prstGeom prst="rect">
            <a:avLst/>
          </a:prstGeom>
        </p:spPr>
        <p:txBody>
          <a:bodyPr vert="horz" wrap="square" lIns="0" tIns="32970" rIns="65939" bIns="32970" rtlCol="0" anchor="t"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20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Second-level domain (</a:t>
            </a:r>
            <a:r>
              <a:rPr kumimoji="0" lang="en-US" sz="2000" b="0" i="0" u="none" strike="noStrike" kern="1200" cap="none" spc="0" normalizeH="0" baseline="0" noProof="0" dirty="0" err="1">
                <a:ln>
                  <a:noFill/>
                </a:ln>
                <a:solidFill>
                  <a:srgbClr val="E5E5E5">
                    <a:lumMod val="10000"/>
                  </a:srgbClr>
                </a:solidFill>
                <a:effectLst/>
                <a:uLnTx/>
                <a:uFillTx/>
                <a:latin typeface="Trebuchet MS" panose="020B0603020202020204"/>
                <a:ea typeface="PS TT Commons" charset="0"/>
                <a:cs typeface="PS TT Commons" charset="0"/>
              </a:rPr>
              <a:t>SLD</a:t>
            </a:r>
            <a:r>
              <a:rPr kumimoji="0" lang="en-US" sz="20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a:t>
            </a:r>
          </a:p>
          <a:p>
            <a:pPr marL="0" marR="0" lvl="0" indent="0" algn="ctr" defTabSz="439502" rtl="0" eaLnBrk="1" fontAlgn="auto" latinLnBrk="0" hangingPunct="1">
              <a:lnSpc>
                <a:spcPct val="85000"/>
              </a:lnSpc>
              <a:spcBef>
                <a:spcPct val="0"/>
              </a:spcBef>
              <a:spcAft>
                <a:spcPts val="0"/>
              </a:spcAft>
              <a:buClrTx/>
              <a:buSzTx/>
              <a:buFontTx/>
              <a:buNone/>
              <a:tabLst/>
              <a:defRPr/>
            </a:pPr>
            <a:br>
              <a:rPr kumimoji="0" lang="en-US" sz="12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br>
            <a:r>
              <a:rPr kumimoji="0" lang="en-US" sz="12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(managed by domain registrar</a:t>
            </a:r>
            <a:r>
              <a:rPr kumimoji="0" lang="en-US" sz="1200" b="0" i="0" u="none" strike="noStrike" kern="1200" cap="none" spc="0" normalizeH="0" noProof="0" dirty="0">
                <a:ln>
                  <a:noFill/>
                </a:ln>
                <a:solidFill>
                  <a:srgbClr val="E5E5E5">
                    <a:lumMod val="10000"/>
                  </a:srgbClr>
                </a:solidFill>
                <a:effectLst/>
                <a:uLnTx/>
                <a:uFillTx/>
                <a:latin typeface="Trebuchet MS" panose="020B0603020202020204"/>
                <a:ea typeface="PS TT Commons" charset="0"/>
                <a:cs typeface="PS TT Commons" charset="0"/>
              </a:rPr>
              <a:t> such as GoDaddy or Amazon)</a:t>
            </a:r>
            <a:endParaRPr kumimoji="0" lang="en-US" sz="12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endParaRPr>
          </a:p>
        </p:txBody>
      </p:sp>
    </p:spTree>
    <p:extLst>
      <p:ext uri="{BB962C8B-B14F-4D97-AF65-F5344CB8AC3E}">
        <p14:creationId xmlns:p14="http://schemas.microsoft.com/office/powerpoint/2010/main" val="4016456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93801E3B-E60F-F02D-4E86-737B864F6AC7}"/>
              </a:ext>
            </a:extLst>
          </p:cNvPr>
          <p:cNvSpPr/>
          <p:nvPr/>
        </p:nvSpPr>
        <p:spPr>
          <a:xfrm>
            <a:off x="963236" y="1371820"/>
            <a:ext cx="158724" cy="527274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16" name="Rectangle 15">
            <a:extLst>
              <a:ext uri="{FF2B5EF4-FFF2-40B4-BE49-F238E27FC236}">
                <a16:creationId xmlns:a16="http://schemas.microsoft.com/office/drawing/2014/main" id="{4ADB339F-15A8-E478-3BFF-F5DEAA51FEF8}"/>
              </a:ext>
            </a:extLst>
          </p:cNvPr>
          <p:cNvSpPr/>
          <p:nvPr/>
        </p:nvSpPr>
        <p:spPr>
          <a:xfrm>
            <a:off x="2864743" y="1374264"/>
            <a:ext cx="158724" cy="527274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17" name="Rectangle 16">
            <a:extLst>
              <a:ext uri="{FF2B5EF4-FFF2-40B4-BE49-F238E27FC236}">
                <a16:creationId xmlns:a16="http://schemas.microsoft.com/office/drawing/2014/main" id="{01BF08AB-C17F-31BB-4B97-BAF9DDD0722D}"/>
              </a:ext>
            </a:extLst>
          </p:cNvPr>
          <p:cNvSpPr/>
          <p:nvPr/>
        </p:nvSpPr>
        <p:spPr>
          <a:xfrm>
            <a:off x="8735605" y="1352283"/>
            <a:ext cx="158724" cy="527274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7" name="TextBox 6">
            <a:extLst>
              <a:ext uri="{FF2B5EF4-FFF2-40B4-BE49-F238E27FC236}">
                <a16:creationId xmlns:a16="http://schemas.microsoft.com/office/drawing/2014/main" id="{EB07B939-2F1D-75E4-B2C3-EFA3F170AAA5}"/>
              </a:ext>
            </a:extLst>
          </p:cNvPr>
          <p:cNvSpPr txBox="1"/>
          <p:nvPr/>
        </p:nvSpPr>
        <p:spPr>
          <a:xfrm>
            <a:off x="-121424" y="545106"/>
            <a:ext cx="2299581" cy="55399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prstClr val="black"/>
                </a:solidFill>
                <a:latin typeface="Trebuchet MS" panose="020B0603020202020204"/>
              </a:rPr>
              <a:t>amazon.com</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Trebuchet MS" panose="020B0603020202020204"/>
                <a:ea typeface="+mn-ea"/>
                <a:cs typeface="+mn-cs"/>
              </a:rPr>
              <a:t>(205.251.242.103)</a:t>
            </a:r>
          </a:p>
        </p:txBody>
      </p:sp>
      <p:sp>
        <p:nvSpPr>
          <p:cNvPr id="8" name="Rectangle 7">
            <a:extLst>
              <a:ext uri="{FF2B5EF4-FFF2-40B4-BE49-F238E27FC236}">
                <a16:creationId xmlns:a16="http://schemas.microsoft.com/office/drawing/2014/main" id="{1343CA46-C237-9A54-2132-121889A8FD71}"/>
              </a:ext>
            </a:extLst>
          </p:cNvPr>
          <p:cNvSpPr/>
          <p:nvPr/>
        </p:nvSpPr>
        <p:spPr>
          <a:xfrm>
            <a:off x="2241427" y="469817"/>
            <a:ext cx="1268730" cy="698532"/>
          </a:xfrm>
          <a:prstGeom prst="rect">
            <a:avLst/>
          </a:pr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9" name="TextBox 8">
            <a:extLst>
              <a:ext uri="{FF2B5EF4-FFF2-40B4-BE49-F238E27FC236}">
                <a16:creationId xmlns:a16="http://schemas.microsoft.com/office/drawing/2014/main" id="{98BD9944-1E65-2B74-EA12-679C974E0903}"/>
              </a:ext>
            </a:extLst>
          </p:cNvPr>
          <p:cNvSpPr txBox="1"/>
          <p:nvPr/>
        </p:nvSpPr>
        <p:spPr>
          <a:xfrm>
            <a:off x="2092837" y="121612"/>
            <a:ext cx="156591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Trebuchet MS" panose="020B0603020202020204"/>
                <a:ea typeface="+mn-ea"/>
                <a:cs typeface="+mn-cs"/>
              </a:rPr>
              <a:t>BROWSER</a:t>
            </a:r>
          </a:p>
        </p:txBody>
      </p:sp>
      <p:pic>
        <p:nvPicPr>
          <p:cNvPr id="10" name="Picture 9" descr="A picture containing text, clipart&#10;&#10;Description automatically generated">
            <a:extLst>
              <a:ext uri="{FF2B5EF4-FFF2-40B4-BE49-F238E27FC236}">
                <a16:creationId xmlns:a16="http://schemas.microsoft.com/office/drawing/2014/main" id="{3547CF97-DAA9-A8EE-BC40-9DF8D1A7CF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08893" y="620624"/>
            <a:ext cx="401452" cy="401452"/>
          </a:xfrm>
          <a:prstGeom prst="rect">
            <a:avLst/>
          </a:prstGeom>
        </p:spPr>
      </p:pic>
      <p:pic>
        <p:nvPicPr>
          <p:cNvPr id="11" name="Picture 10" descr="Logo, company name&#10;&#10;Description automatically generated">
            <a:extLst>
              <a:ext uri="{FF2B5EF4-FFF2-40B4-BE49-F238E27FC236}">
                <a16:creationId xmlns:a16="http://schemas.microsoft.com/office/drawing/2014/main" id="{1EDE131F-644E-C00A-9F52-7A1DA54028D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69360" y="568543"/>
            <a:ext cx="506533" cy="506533"/>
          </a:xfrm>
          <a:prstGeom prst="rect">
            <a:avLst/>
          </a:prstGeom>
        </p:spPr>
      </p:pic>
      <p:cxnSp>
        <p:nvCxnSpPr>
          <p:cNvPr id="20" name="Straight Arrow Connector 19">
            <a:extLst>
              <a:ext uri="{FF2B5EF4-FFF2-40B4-BE49-F238E27FC236}">
                <a16:creationId xmlns:a16="http://schemas.microsoft.com/office/drawing/2014/main" id="{71BD610B-8248-6454-33AF-0A10E98B444C}"/>
              </a:ext>
            </a:extLst>
          </p:cNvPr>
          <p:cNvCxnSpPr>
            <a:cxnSpLocks/>
          </p:cNvCxnSpPr>
          <p:nvPr/>
        </p:nvCxnSpPr>
        <p:spPr>
          <a:xfrm flipH="1">
            <a:off x="1093496" y="1649964"/>
            <a:ext cx="1771247" cy="0"/>
          </a:xfrm>
          <a:prstGeom prst="straightConnector1">
            <a:avLst/>
          </a:prstGeom>
          <a:ln w="19050">
            <a:solidFill>
              <a:srgbClr val="FF99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529DE667-048C-F40B-EB93-9FE15F0B278C}"/>
              </a:ext>
            </a:extLst>
          </p:cNvPr>
          <p:cNvSpPr txBox="1"/>
          <p:nvPr/>
        </p:nvSpPr>
        <p:spPr>
          <a:xfrm>
            <a:off x="1119631" y="1380091"/>
            <a:ext cx="1739859" cy="523220"/>
          </a:xfrm>
          <a:prstGeom prst="rect">
            <a:avLst/>
          </a:prstGeom>
          <a:noFill/>
        </p:spPr>
        <p:txBody>
          <a:bodyPr wrap="square" rtlCol="0">
            <a:spAutoFit/>
          </a:bodyPr>
          <a:lstStyle/>
          <a:p>
            <a:pPr marL="0" marR="0" lvl="0" indent="0" algn="ctr" defTabSz="914400" rtl="0" eaLnBrk="1" fontAlgn="auto" latinLnBrk="0" hangingPunct="1">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Trebuchet MS" panose="020B0603020202020204"/>
                <a:ea typeface="+mn-ea"/>
                <a:cs typeface="+mn-cs"/>
              </a:rPr>
              <a:t>Navigate to amazon.com</a:t>
            </a:r>
          </a:p>
        </p:txBody>
      </p:sp>
      <p:cxnSp>
        <p:nvCxnSpPr>
          <p:cNvPr id="23" name="Straight Arrow Connector 22">
            <a:extLst>
              <a:ext uri="{FF2B5EF4-FFF2-40B4-BE49-F238E27FC236}">
                <a16:creationId xmlns:a16="http://schemas.microsoft.com/office/drawing/2014/main" id="{4223076D-B218-837F-BFF1-C04B6DF14ED2}"/>
              </a:ext>
            </a:extLst>
          </p:cNvPr>
          <p:cNvCxnSpPr>
            <a:cxnSpLocks/>
          </p:cNvCxnSpPr>
          <p:nvPr/>
        </p:nvCxnSpPr>
        <p:spPr>
          <a:xfrm flipH="1">
            <a:off x="3049321" y="1956892"/>
            <a:ext cx="1787336" cy="0"/>
          </a:xfrm>
          <a:prstGeom prst="straightConnector1">
            <a:avLst/>
          </a:prstGeom>
          <a:ln w="19050">
            <a:solidFill>
              <a:srgbClr val="FF990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652FD964-4CB4-412C-BBFD-A868D1FCF936}"/>
              </a:ext>
            </a:extLst>
          </p:cNvPr>
          <p:cNvCxnSpPr>
            <a:cxnSpLocks/>
          </p:cNvCxnSpPr>
          <p:nvPr/>
        </p:nvCxnSpPr>
        <p:spPr>
          <a:xfrm flipV="1">
            <a:off x="0" y="1311265"/>
            <a:ext cx="12192000" cy="19288"/>
          </a:xfrm>
          <a:prstGeom prst="line">
            <a:avLst/>
          </a:prstGeom>
          <a:ln w="9842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E05AE97A-6F21-384F-E541-905DB091DF02}"/>
              </a:ext>
            </a:extLst>
          </p:cNvPr>
          <p:cNvCxnSpPr>
            <a:cxnSpLocks/>
          </p:cNvCxnSpPr>
          <p:nvPr/>
        </p:nvCxnSpPr>
        <p:spPr>
          <a:xfrm flipH="1">
            <a:off x="5011777" y="2997042"/>
            <a:ext cx="1813085" cy="0"/>
          </a:xfrm>
          <a:prstGeom prst="straightConnector1">
            <a:avLst/>
          </a:prstGeom>
          <a:ln w="19050">
            <a:solidFill>
              <a:srgbClr val="FF9900"/>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21" name="Picture 20" descr="Shape&#10;&#10;Description automatically generated with low confidence">
            <a:extLst>
              <a:ext uri="{FF2B5EF4-FFF2-40B4-BE49-F238E27FC236}">
                <a16:creationId xmlns:a16="http://schemas.microsoft.com/office/drawing/2014/main" id="{71BE19FC-5D41-B708-6083-073FB0E6E0F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70845" y="668312"/>
            <a:ext cx="496771" cy="496771"/>
          </a:xfrm>
          <a:prstGeom prst="rect">
            <a:avLst/>
          </a:prstGeom>
        </p:spPr>
      </p:pic>
      <p:sp>
        <p:nvSpPr>
          <p:cNvPr id="24" name="TextBox 23">
            <a:extLst>
              <a:ext uri="{FF2B5EF4-FFF2-40B4-BE49-F238E27FC236}">
                <a16:creationId xmlns:a16="http://schemas.microsoft.com/office/drawing/2014/main" id="{70AFEA25-BB17-E891-0A70-8F3C93CF740C}"/>
              </a:ext>
            </a:extLst>
          </p:cNvPr>
          <p:cNvSpPr txBox="1"/>
          <p:nvPr/>
        </p:nvSpPr>
        <p:spPr>
          <a:xfrm>
            <a:off x="4047883" y="121612"/>
            <a:ext cx="1742696"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Trebuchet MS" panose="020B0603020202020204"/>
                <a:ea typeface="+mn-ea"/>
                <a:cs typeface="+mn-cs"/>
              </a:rPr>
              <a:t>LOCAL DNS SERVER</a:t>
            </a:r>
          </a:p>
        </p:txBody>
      </p:sp>
      <p:sp>
        <p:nvSpPr>
          <p:cNvPr id="26" name="Oval 25">
            <a:extLst>
              <a:ext uri="{FF2B5EF4-FFF2-40B4-BE49-F238E27FC236}">
                <a16:creationId xmlns:a16="http://schemas.microsoft.com/office/drawing/2014/main" id="{03EE0053-5D54-9686-34F0-38CB8C9A6043}"/>
              </a:ext>
            </a:extLst>
          </p:cNvPr>
          <p:cNvSpPr/>
          <p:nvPr/>
        </p:nvSpPr>
        <p:spPr>
          <a:xfrm>
            <a:off x="2609619" y="1392081"/>
            <a:ext cx="215115" cy="215115"/>
          </a:xfrm>
          <a:prstGeom prst="ellipse">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1</a:t>
            </a:r>
          </a:p>
        </p:txBody>
      </p:sp>
      <p:sp>
        <p:nvSpPr>
          <p:cNvPr id="31" name="Oval 30">
            <a:extLst>
              <a:ext uri="{FF2B5EF4-FFF2-40B4-BE49-F238E27FC236}">
                <a16:creationId xmlns:a16="http://schemas.microsoft.com/office/drawing/2014/main" id="{7D9AC505-3C43-E055-8039-80233973C5FB}"/>
              </a:ext>
            </a:extLst>
          </p:cNvPr>
          <p:cNvSpPr/>
          <p:nvPr/>
        </p:nvSpPr>
        <p:spPr>
          <a:xfrm>
            <a:off x="3077664" y="1706766"/>
            <a:ext cx="215115" cy="215115"/>
          </a:xfrm>
          <a:prstGeom prst="ellipse">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2</a:t>
            </a:r>
          </a:p>
        </p:txBody>
      </p:sp>
      <p:sp>
        <p:nvSpPr>
          <p:cNvPr id="38" name="Rectangle 37">
            <a:extLst>
              <a:ext uri="{FF2B5EF4-FFF2-40B4-BE49-F238E27FC236}">
                <a16:creationId xmlns:a16="http://schemas.microsoft.com/office/drawing/2014/main" id="{56C0E140-9D77-9ED9-275F-6C1D89C94CEF}"/>
              </a:ext>
            </a:extLst>
          </p:cNvPr>
          <p:cNvSpPr/>
          <p:nvPr/>
        </p:nvSpPr>
        <p:spPr>
          <a:xfrm>
            <a:off x="4854100" y="1363279"/>
            <a:ext cx="158724" cy="527274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40" name="Rectangle 39">
            <a:extLst>
              <a:ext uri="{FF2B5EF4-FFF2-40B4-BE49-F238E27FC236}">
                <a16:creationId xmlns:a16="http://schemas.microsoft.com/office/drawing/2014/main" id="{74D7AEBE-DDFA-D110-337D-7C8BC692267B}"/>
              </a:ext>
            </a:extLst>
          </p:cNvPr>
          <p:cNvSpPr/>
          <p:nvPr/>
        </p:nvSpPr>
        <p:spPr>
          <a:xfrm>
            <a:off x="4442688" y="730599"/>
            <a:ext cx="994760" cy="329074"/>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dirty="0"/>
              <a:t>Company or ISP</a:t>
            </a:r>
            <a:br>
              <a:rPr lang="en-US" sz="1000" dirty="0"/>
            </a:br>
            <a:r>
              <a:rPr lang="en-US" sz="1000" dirty="0"/>
              <a:t>Cache TTL</a:t>
            </a:r>
          </a:p>
        </p:txBody>
      </p:sp>
      <p:pic>
        <p:nvPicPr>
          <p:cNvPr id="41" name="Picture 40" descr="Shape&#10;&#10;Description automatically generated with low confidence">
            <a:extLst>
              <a:ext uri="{FF2B5EF4-FFF2-40B4-BE49-F238E27FC236}">
                <a16:creationId xmlns:a16="http://schemas.microsoft.com/office/drawing/2014/main" id="{1AB13F65-383B-DB71-79F0-72D6FBBD7FB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43287" y="671578"/>
            <a:ext cx="496771" cy="496771"/>
          </a:xfrm>
          <a:prstGeom prst="rect">
            <a:avLst/>
          </a:prstGeom>
        </p:spPr>
      </p:pic>
      <p:sp>
        <p:nvSpPr>
          <p:cNvPr id="42" name="TextBox 41">
            <a:extLst>
              <a:ext uri="{FF2B5EF4-FFF2-40B4-BE49-F238E27FC236}">
                <a16:creationId xmlns:a16="http://schemas.microsoft.com/office/drawing/2014/main" id="{61EC3E86-F58D-C2C5-E53B-17DA29D2806B}"/>
              </a:ext>
            </a:extLst>
          </p:cNvPr>
          <p:cNvSpPr txBox="1"/>
          <p:nvPr/>
        </p:nvSpPr>
        <p:spPr>
          <a:xfrm>
            <a:off x="6020325" y="124878"/>
            <a:ext cx="1742696"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Trebuchet MS" panose="020B0603020202020204"/>
                <a:ea typeface="+mn-ea"/>
                <a:cs typeface="+mn-cs"/>
              </a:rPr>
              <a:t>ROOT DNS SERVER</a:t>
            </a:r>
          </a:p>
        </p:txBody>
      </p:sp>
      <p:sp>
        <p:nvSpPr>
          <p:cNvPr id="43" name="Rectangle 42">
            <a:extLst>
              <a:ext uri="{FF2B5EF4-FFF2-40B4-BE49-F238E27FC236}">
                <a16:creationId xmlns:a16="http://schemas.microsoft.com/office/drawing/2014/main" id="{C132B85C-3318-0324-0A59-1C009940365F}"/>
              </a:ext>
            </a:extLst>
          </p:cNvPr>
          <p:cNvSpPr/>
          <p:nvPr/>
        </p:nvSpPr>
        <p:spPr>
          <a:xfrm>
            <a:off x="6824862" y="1374264"/>
            <a:ext cx="158724" cy="527274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cxnSp>
        <p:nvCxnSpPr>
          <p:cNvPr id="44" name="Straight Arrow Connector 43">
            <a:extLst>
              <a:ext uri="{FF2B5EF4-FFF2-40B4-BE49-F238E27FC236}">
                <a16:creationId xmlns:a16="http://schemas.microsoft.com/office/drawing/2014/main" id="{BC7A590B-E2A9-DA12-F666-78FF5A36A26E}"/>
              </a:ext>
            </a:extLst>
          </p:cNvPr>
          <p:cNvCxnSpPr>
            <a:cxnSpLocks/>
          </p:cNvCxnSpPr>
          <p:nvPr/>
        </p:nvCxnSpPr>
        <p:spPr>
          <a:xfrm flipH="1">
            <a:off x="5011777" y="2367561"/>
            <a:ext cx="1813085" cy="0"/>
          </a:xfrm>
          <a:prstGeom prst="straightConnector1">
            <a:avLst/>
          </a:prstGeom>
          <a:ln w="19050">
            <a:solidFill>
              <a:srgbClr val="FF9900"/>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45" name="Oval 44">
            <a:extLst>
              <a:ext uri="{FF2B5EF4-FFF2-40B4-BE49-F238E27FC236}">
                <a16:creationId xmlns:a16="http://schemas.microsoft.com/office/drawing/2014/main" id="{54FADBFF-44DB-A35E-56E7-D2C110D445D9}"/>
              </a:ext>
            </a:extLst>
          </p:cNvPr>
          <p:cNvSpPr/>
          <p:nvPr/>
        </p:nvSpPr>
        <p:spPr>
          <a:xfrm>
            <a:off x="5019107" y="2126671"/>
            <a:ext cx="215115" cy="215115"/>
          </a:xfrm>
          <a:prstGeom prst="ellipse">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3</a:t>
            </a:r>
          </a:p>
        </p:txBody>
      </p:sp>
      <p:sp>
        <p:nvSpPr>
          <p:cNvPr id="46" name="TextBox 45">
            <a:extLst>
              <a:ext uri="{FF2B5EF4-FFF2-40B4-BE49-F238E27FC236}">
                <a16:creationId xmlns:a16="http://schemas.microsoft.com/office/drawing/2014/main" id="{FD8CCB39-7DF8-433D-8560-A425CDD7CAB3}"/>
              </a:ext>
            </a:extLst>
          </p:cNvPr>
          <p:cNvSpPr txBox="1"/>
          <p:nvPr/>
        </p:nvSpPr>
        <p:spPr>
          <a:xfrm>
            <a:off x="5145574" y="2089540"/>
            <a:ext cx="1605427" cy="523220"/>
          </a:xfrm>
          <a:prstGeom prst="rect">
            <a:avLst/>
          </a:prstGeom>
          <a:noFill/>
        </p:spPr>
        <p:txBody>
          <a:bodyPr wrap="square" rtlCol="0">
            <a:spAutoFit/>
          </a:bodyPr>
          <a:lstStyle/>
          <a:p>
            <a:pPr marL="0" marR="0" lvl="0" indent="0" algn="ctr" defTabSz="914400" rtl="0" eaLnBrk="1" fontAlgn="auto" latinLnBrk="0" hangingPunct="1">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Trebuchet MS" panose="020B0603020202020204"/>
                <a:ea typeface="+mn-ea"/>
                <a:cs typeface="+mn-cs"/>
              </a:rPr>
              <a:t>Where is amazon.com?</a:t>
            </a:r>
          </a:p>
        </p:txBody>
      </p:sp>
      <p:sp>
        <p:nvSpPr>
          <p:cNvPr id="47" name="Rectangle 46">
            <a:extLst>
              <a:ext uri="{FF2B5EF4-FFF2-40B4-BE49-F238E27FC236}">
                <a16:creationId xmlns:a16="http://schemas.microsoft.com/office/drawing/2014/main" id="{4210B3EF-D3E7-2F84-B059-7D3B8FBFE9C4}"/>
              </a:ext>
            </a:extLst>
          </p:cNvPr>
          <p:cNvSpPr/>
          <p:nvPr/>
        </p:nvSpPr>
        <p:spPr>
          <a:xfrm>
            <a:off x="6380384" y="823451"/>
            <a:ext cx="994760" cy="202993"/>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dirty="0"/>
              <a:t>ICANN</a:t>
            </a:r>
          </a:p>
        </p:txBody>
      </p:sp>
      <p:sp>
        <p:nvSpPr>
          <p:cNvPr id="50" name="Oval 49">
            <a:extLst>
              <a:ext uri="{FF2B5EF4-FFF2-40B4-BE49-F238E27FC236}">
                <a16:creationId xmlns:a16="http://schemas.microsoft.com/office/drawing/2014/main" id="{F0CB59AA-4BBF-53B6-F122-3F62EAF10865}"/>
              </a:ext>
            </a:extLst>
          </p:cNvPr>
          <p:cNvSpPr/>
          <p:nvPr/>
        </p:nvSpPr>
        <p:spPr>
          <a:xfrm>
            <a:off x="6582330" y="2741837"/>
            <a:ext cx="215115" cy="215115"/>
          </a:xfrm>
          <a:prstGeom prst="ellipse">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4</a:t>
            </a:r>
          </a:p>
        </p:txBody>
      </p:sp>
      <p:sp>
        <p:nvSpPr>
          <p:cNvPr id="51" name="TextBox 50">
            <a:extLst>
              <a:ext uri="{FF2B5EF4-FFF2-40B4-BE49-F238E27FC236}">
                <a16:creationId xmlns:a16="http://schemas.microsoft.com/office/drawing/2014/main" id="{6DE0953F-0D0C-D183-4640-E507E07779AF}"/>
              </a:ext>
            </a:extLst>
          </p:cNvPr>
          <p:cNvSpPr txBox="1"/>
          <p:nvPr/>
        </p:nvSpPr>
        <p:spPr>
          <a:xfrm>
            <a:off x="5038474" y="2704677"/>
            <a:ext cx="1595843" cy="738664"/>
          </a:xfrm>
          <a:prstGeom prst="rect">
            <a:avLst/>
          </a:prstGeom>
          <a:noFill/>
        </p:spPr>
        <p:txBody>
          <a:bodyPr wrap="square" rtlCol="0">
            <a:spAutoFit/>
          </a:bodyPr>
          <a:lstStyle/>
          <a:p>
            <a:pPr marL="0" marR="0" lvl="0" indent="0" algn="ctr" defTabSz="914400" rtl="0" eaLnBrk="1" fontAlgn="auto" latinLnBrk="0" hangingPunct="1">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Trebuchet MS" panose="020B0603020202020204"/>
                <a:ea typeface="+mn-ea"/>
                <a:cs typeface="+mn-cs"/>
              </a:rPr>
              <a:t>Go to </a:t>
            </a:r>
            <a:r>
              <a:rPr kumimoji="0" lang="en-US" sz="1400" b="1" i="0" u="none" strike="noStrike" kern="1200" cap="none" spc="0" normalizeH="0" baseline="0" noProof="0" dirty="0">
                <a:ln>
                  <a:noFill/>
                </a:ln>
                <a:solidFill>
                  <a:srgbClr val="FF9900"/>
                </a:solidFill>
                <a:effectLst/>
                <a:uLnTx/>
                <a:uFillTx/>
                <a:latin typeface="Trebuchet MS" panose="020B0603020202020204"/>
                <a:ea typeface="+mn-ea"/>
                <a:cs typeface="+mn-cs"/>
              </a:rPr>
              <a:t>.com (</a:t>
            </a:r>
            <a:r>
              <a:rPr kumimoji="0" lang="en-US" sz="1400" b="1" i="0" u="none" strike="noStrike" kern="1200" cap="none" spc="0" normalizeH="0" baseline="0" noProof="0" dirty="0" err="1">
                <a:ln>
                  <a:noFill/>
                </a:ln>
                <a:solidFill>
                  <a:srgbClr val="FF9900"/>
                </a:solidFill>
                <a:effectLst/>
                <a:uLnTx/>
                <a:uFillTx/>
                <a:latin typeface="Trebuchet MS" panose="020B0603020202020204"/>
                <a:ea typeface="+mn-ea"/>
                <a:cs typeface="+mn-cs"/>
              </a:rPr>
              <a:t>TLD</a:t>
            </a:r>
            <a:r>
              <a:rPr kumimoji="0" lang="en-US" sz="1400" b="1" i="0" u="none" strike="noStrike" kern="1200" cap="none" spc="0" normalizeH="0" baseline="0" noProof="0" dirty="0">
                <a:ln>
                  <a:noFill/>
                </a:ln>
                <a:solidFill>
                  <a:srgbClr val="FF9900"/>
                </a:solidFill>
                <a:effectLst/>
                <a:uLnTx/>
                <a:uFillTx/>
                <a:latin typeface="Trebuchet MS" panose="020B0603020202020204"/>
                <a:ea typeface="+mn-ea"/>
                <a:cs typeface="+mn-cs"/>
              </a:rPr>
              <a:t>)</a:t>
            </a:r>
            <a:r>
              <a:rPr kumimoji="0" lang="en-US" sz="1400" b="0" i="0" u="none" strike="noStrike" kern="1200" cap="none" spc="0" normalizeH="0" baseline="0" noProof="0" dirty="0">
                <a:ln>
                  <a:noFill/>
                </a:ln>
                <a:solidFill>
                  <a:prstClr val="black"/>
                </a:solidFill>
                <a:effectLst/>
                <a:uLnTx/>
                <a:uFillTx/>
                <a:latin typeface="Trebuchet MS" panose="020B0603020202020204"/>
                <a:ea typeface="+mn-ea"/>
                <a:cs typeface="+mn-cs"/>
              </a:rPr>
              <a:t> name server 1.2.3.4</a:t>
            </a:r>
          </a:p>
        </p:txBody>
      </p:sp>
      <p:pic>
        <p:nvPicPr>
          <p:cNvPr id="52" name="Picture 51" descr="Shape&#10;&#10;Description automatically generated with low confidence">
            <a:extLst>
              <a:ext uri="{FF2B5EF4-FFF2-40B4-BE49-F238E27FC236}">
                <a16:creationId xmlns:a16="http://schemas.microsoft.com/office/drawing/2014/main" id="{DAD87D3A-9D9D-D910-EF29-1EAAB2A9F42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42544" y="676222"/>
            <a:ext cx="496771" cy="496771"/>
          </a:xfrm>
          <a:prstGeom prst="rect">
            <a:avLst/>
          </a:prstGeom>
        </p:spPr>
      </p:pic>
      <p:sp>
        <p:nvSpPr>
          <p:cNvPr id="53" name="TextBox 52">
            <a:extLst>
              <a:ext uri="{FF2B5EF4-FFF2-40B4-BE49-F238E27FC236}">
                <a16:creationId xmlns:a16="http://schemas.microsoft.com/office/drawing/2014/main" id="{1A282976-E9F1-E0D9-0899-D25429F44A89}"/>
              </a:ext>
            </a:extLst>
          </p:cNvPr>
          <p:cNvSpPr txBox="1"/>
          <p:nvPr/>
        </p:nvSpPr>
        <p:spPr>
          <a:xfrm>
            <a:off x="7910344" y="129522"/>
            <a:ext cx="1742696"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err="1">
                <a:ln>
                  <a:noFill/>
                </a:ln>
                <a:solidFill>
                  <a:prstClr val="black"/>
                </a:solidFill>
                <a:effectLst/>
                <a:uLnTx/>
                <a:uFillTx/>
                <a:latin typeface="Trebuchet MS" panose="020B0603020202020204"/>
                <a:ea typeface="+mn-ea"/>
                <a:cs typeface="+mn-cs"/>
              </a:rPr>
              <a:t>TLD</a:t>
            </a:r>
            <a:r>
              <a:rPr kumimoji="0" lang="en-US" sz="1600" b="1" i="0" u="none" strike="noStrike" kern="1200" cap="none" spc="0" normalizeH="0" baseline="0" noProof="0" dirty="0">
                <a:ln>
                  <a:noFill/>
                </a:ln>
                <a:solidFill>
                  <a:prstClr val="black"/>
                </a:solidFill>
                <a:effectLst/>
                <a:uLnTx/>
                <a:uFillTx/>
                <a:latin typeface="Trebuchet MS" panose="020B0603020202020204"/>
                <a:ea typeface="+mn-ea"/>
                <a:cs typeface="+mn-cs"/>
              </a:rPr>
              <a:t> NAME SERVER</a:t>
            </a:r>
          </a:p>
        </p:txBody>
      </p:sp>
      <p:sp>
        <p:nvSpPr>
          <p:cNvPr id="54" name="Rectangle 53">
            <a:extLst>
              <a:ext uri="{FF2B5EF4-FFF2-40B4-BE49-F238E27FC236}">
                <a16:creationId xmlns:a16="http://schemas.microsoft.com/office/drawing/2014/main" id="{A46B62A5-37E3-34D1-059D-9C804C7B4FDB}"/>
              </a:ext>
            </a:extLst>
          </p:cNvPr>
          <p:cNvSpPr/>
          <p:nvPr/>
        </p:nvSpPr>
        <p:spPr>
          <a:xfrm>
            <a:off x="8279641" y="828095"/>
            <a:ext cx="994760" cy="202993"/>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dirty="0"/>
              <a:t>IANA, 1.2.3.4</a:t>
            </a:r>
          </a:p>
        </p:txBody>
      </p:sp>
      <p:cxnSp>
        <p:nvCxnSpPr>
          <p:cNvPr id="55" name="Straight Arrow Connector 54">
            <a:extLst>
              <a:ext uri="{FF2B5EF4-FFF2-40B4-BE49-F238E27FC236}">
                <a16:creationId xmlns:a16="http://schemas.microsoft.com/office/drawing/2014/main" id="{1F464721-230C-D010-FFD4-E748A8819816}"/>
              </a:ext>
            </a:extLst>
          </p:cNvPr>
          <p:cNvCxnSpPr>
            <a:cxnSpLocks/>
            <a:stCxn id="17" idx="1"/>
          </p:cNvCxnSpPr>
          <p:nvPr/>
        </p:nvCxnSpPr>
        <p:spPr>
          <a:xfrm flipH="1" flipV="1">
            <a:off x="5030267" y="3981409"/>
            <a:ext cx="3705338" cy="7245"/>
          </a:xfrm>
          <a:prstGeom prst="straightConnector1">
            <a:avLst/>
          </a:prstGeom>
          <a:ln w="19050">
            <a:solidFill>
              <a:srgbClr val="FF9900"/>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56" name="Oval 55">
            <a:extLst>
              <a:ext uri="{FF2B5EF4-FFF2-40B4-BE49-F238E27FC236}">
                <a16:creationId xmlns:a16="http://schemas.microsoft.com/office/drawing/2014/main" id="{C1F9019E-7745-635E-5A57-EAAF50BDB8D0}"/>
              </a:ext>
            </a:extLst>
          </p:cNvPr>
          <p:cNvSpPr/>
          <p:nvPr/>
        </p:nvSpPr>
        <p:spPr>
          <a:xfrm>
            <a:off x="5011777" y="3709143"/>
            <a:ext cx="215115" cy="215115"/>
          </a:xfrm>
          <a:prstGeom prst="ellipse">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5</a:t>
            </a:r>
          </a:p>
        </p:txBody>
      </p:sp>
      <p:sp>
        <p:nvSpPr>
          <p:cNvPr id="57" name="TextBox 56">
            <a:extLst>
              <a:ext uri="{FF2B5EF4-FFF2-40B4-BE49-F238E27FC236}">
                <a16:creationId xmlns:a16="http://schemas.microsoft.com/office/drawing/2014/main" id="{F4BF36EE-C540-78B2-34A4-E699EC370FF2}"/>
              </a:ext>
            </a:extLst>
          </p:cNvPr>
          <p:cNvSpPr txBox="1"/>
          <p:nvPr/>
        </p:nvSpPr>
        <p:spPr>
          <a:xfrm>
            <a:off x="6105377" y="3733510"/>
            <a:ext cx="1574567" cy="523220"/>
          </a:xfrm>
          <a:prstGeom prst="rect">
            <a:avLst/>
          </a:prstGeom>
          <a:noFill/>
        </p:spPr>
        <p:txBody>
          <a:bodyPr wrap="square" rtlCol="0">
            <a:spAutoFit/>
          </a:bodyPr>
          <a:lstStyle/>
          <a:p>
            <a:pPr marL="0" marR="0" lvl="0" indent="0" algn="ctr" defTabSz="914400" rtl="0" eaLnBrk="1" fontAlgn="auto" latinLnBrk="0" hangingPunct="1">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Trebuchet MS" panose="020B0603020202020204"/>
                <a:ea typeface="+mn-ea"/>
                <a:cs typeface="+mn-cs"/>
              </a:rPr>
              <a:t>Where is amazon.com?</a:t>
            </a:r>
          </a:p>
        </p:txBody>
      </p:sp>
      <p:cxnSp>
        <p:nvCxnSpPr>
          <p:cNvPr id="65" name="Straight Arrow Connector 64">
            <a:extLst>
              <a:ext uri="{FF2B5EF4-FFF2-40B4-BE49-F238E27FC236}">
                <a16:creationId xmlns:a16="http://schemas.microsoft.com/office/drawing/2014/main" id="{69A4D343-808B-CAD9-0970-15024B102B6B}"/>
              </a:ext>
            </a:extLst>
          </p:cNvPr>
          <p:cNvCxnSpPr>
            <a:cxnSpLocks/>
          </p:cNvCxnSpPr>
          <p:nvPr/>
        </p:nvCxnSpPr>
        <p:spPr>
          <a:xfrm flipH="1" flipV="1">
            <a:off x="5019107" y="4565120"/>
            <a:ext cx="3681612" cy="15399"/>
          </a:xfrm>
          <a:prstGeom prst="straightConnector1">
            <a:avLst/>
          </a:prstGeom>
          <a:ln w="19050">
            <a:solidFill>
              <a:srgbClr val="FF99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6" name="Oval 65">
            <a:extLst>
              <a:ext uri="{FF2B5EF4-FFF2-40B4-BE49-F238E27FC236}">
                <a16:creationId xmlns:a16="http://schemas.microsoft.com/office/drawing/2014/main" id="{C29253B7-D511-E474-01B1-E39A7901F601}"/>
              </a:ext>
            </a:extLst>
          </p:cNvPr>
          <p:cNvSpPr/>
          <p:nvPr/>
        </p:nvSpPr>
        <p:spPr>
          <a:xfrm>
            <a:off x="8485604" y="4319806"/>
            <a:ext cx="215115" cy="215115"/>
          </a:xfrm>
          <a:prstGeom prst="ellipse">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6</a:t>
            </a:r>
          </a:p>
        </p:txBody>
      </p:sp>
      <p:sp>
        <p:nvSpPr>
          <p:cNvPr id="67" name="TextBox 66">
            <a:extLst>
              <a:ext uri="{FF2B5EF4-FFF2-40B4-BE49-F238E27FC236}">
                <a16:creationId xmlns:a16="http://schemas.microsoft.com/office/drawing/2014/main" id="{B663CA7B-9FC8-E7AB-C4E0-9307E4FB392F}"/>
              </a:ext>
            </a:extLst>
          </p:cNvPr>
          <p:cNvSpPr txBox="1"/>
          <p:nvPr/>
        </p:nvSpPr>
        <p:spPr>
          <a:xfrm>
            <a:off x="5587461" y="4321181"/>
            <a:ext cx="2636764" cy="523220"/>
          </a:xfrm>
          <a:prstGeom prst="rect">
            <a:avLst/>
          </a:prstGeom>
          <a:noFill/>
        </p:spPr>
        <p:txBody>
          <a:bodyPr wrap="square" rtlCol="0">
            <a:spAutoFit/>
          </a:bodyPr>
          <a:lstStyle/>
          <a:p>
            <a:pPr marL="0" marR="0" lvl="0" indent="0" algn="ctr" defTabSz="914400" rtl="0" eaLnBrk="1" fontAlgn="auto" latinLnBrk="0" hangingPunct="1">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Trebuchet MS" panose="020B0603020202020204"/>
                <a:ea typeface="+mn-ea"/>
                <a:cs typeface="+mn-cs"/>
              </a:rPr>
              <a:t>Go to </a:t>
            </a:r>
            <a:r>
              <a:rPr kumimoji="0" lang="en-US" sz="1400" b="0" i="0" u="none" strike="noStrike" kern="1200" cap="none" spc="0" normalizeH="0" baseline="0" noProof="0" dirty="0">
                <a:ln>
                  <a:noFill/>
                </a:ln>
                <a:solidFill>
                  <a:srgbClr val="FF9900"/>
                </a:solidFill>
                <a:effectLst/>
                <a:uLnTx/>
                <a:uFillTx/>
                <a:latin typeface="Trebuchet MS" panose="020B0603020202020204"/>
                <a:ea typeface="+mn-ea"/>
                <a:cs typeface="+mn-cs"/>
              </a:rPr>
              <a:t>amazon.com (</a:t>
            </a:r>
            <a:r>
              <a:rPr kumimoji="0" lang="en-US" sz="1400" b="0" i="0" u="none" strike="noStrike" kern="1200" cap="none" spc="0" normalizeH="0" baseline="0" noProof="0" dirty="0" err="1">
                <a:ln>
                  <a:noFill/>
                </a:ln>
                <a:solidFill>
                  <a:srgbClr val="FF9900"/>
                </a:solidFill>
                <a:effectLst/>
                <a:uLnTx/>
                <a:uFillTx/>
                <a:latin typeface="Trebuchet MS" panose="020B0603020202020204"/>
                <a:ea typeface="+mn-ea"/>
                <a:cs typeface="+mn-cs"/>
              </a:rPr>
              <a:t>SLD</a:t>
            </a:r>
            <a:r>
              <a:rPr kumimoji="0" lang="en-US" sz="1400" b="0" i="0" u="none" strike="noStrike" kern="1200" cap="none" spc="0" normalizeH="0" baseline="0" noProof="0" dirty="0">
                <a:ln>
                  <a:noFill/>
                </a:ln>
                <a:solidFill>
                  <a:srgbClr val="FF9900"/>
                </a:solidFill>
                <a:effectLst/>
                <a:uLnTx/>
                <a:uFillTx/>
                <a:latin typeface="Trebuchet MS" panose="020B0603020202020204"/>
                <a:ea typeface="+mn-ea"/>
                <a:cs typeface="+mn-cs"/>
              </a:rPr>
              <a:t>) </a:t>
            </a:r>
            <a:r>
              <a:rPr kumimoji="0" lang="en-US" sz="1400" b="0" i="0" u="none" strike="noStrike" kern="1200" cap="none" spc="0" normalizeH="0" baseline="0" noProof="0" dirty="0">
                <a:ln>
                  <a:noFill/>
                </a:ln>
                <a:solidFill>
                  <a:prstClr val="black"/>
                </a:solidFill>
                <a:effectLst/>
                <a:uLnTx/>
                <a:uFillTx/>
                <a:latin typeface="Trebuchet MS" panose="020B0603020202020204"/>
                <a:ea typeface="+mn-ea"/>
                <a:cs typeface="+mn-cs"/>
              </a:rPr>
              <a:t>name server 5.6.7.8</a:t>
            </a:r>
          </a:p>
        </p:txBody>
      </p:sp>
      <p:sp>
        <p:nvSpPr>
          <p:cNvPr id="69" name="Rectangle 68">
            <a:extLst>
              <a:ext uri="{FF2B5EF4-FFF2-40B4-BE49-F238E27FC236}">
                <a16:creationId xmlns:a16="http://schemas.microsoft.com/office/drawing/2014/main" id="{2F87A440-0A1A-EF73-C803-9E940FC663CE}"/>
              </a:ext>
            </a:extLst>
          </p:cNvPr>
          <p:cNvSpPr/>
          <p:nvPr/>
        </p:nvSpPr>
        <p:spPr>
          <a:xfrm>
            <a:off x="10742202" y="1348914"/>
            <a:ext cx="158724" cy="527274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pic>
        <p:nvPicPr>
          <p:cNvPr id="70" name="Picture 69" descr="Shape&#10;&#10;Description automatically generated with low confidence">
            <a:extLst>
              <a:ext uri="{FF2B5EF4-FFF2-40B4-BE49-F238E27FC236}">
                <a16:creationId xmlns:a16="http://schemas.microsoft.com/office/drawing/2014/main" id="{226608B5-F139-94AE-F472-044540CAC02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551837" y="672853"/>
            <a:ext cx="496771" cy="496771"/>
          </a:xfrm>
          <a:prstGeom prst="rect">
            <a:avLst/>
          </a:prstGeom>
        </p:spPr>
      </p:pic>
      <p:sp>
        <p:nvSpPr>
          <p:cNvPr id="71" name="Rectangle 70">
            <a:extLst>
              <a:ext uri="{FF2B5EF4-FFF2-40B4-BE49-F238E27FC236}">
                <a16:creationId xmlns:a16="http://schemas.microsoft.com/office/drawing/2014/main" id="{78CE5C02-94A8-8553-07C0-493D09003422}"/>
              </a:ext>
            </a:extLst>
          </p:cNvPr>
          <p:cNvSpPr/>
          <p:nvPr/>
        </p:nvSpPr>
        <p:spPr>
          <a:xfrm>
            <a:off x="10142149" y="831272"/>
            <a:ext cx="1330366" cy="190804"/>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dirty="0"/>
              <a:t>GoDaddy, 5.6.7.8</a:t>
            </a:r>
          </a:p>
        </p:txBody>
      </p:sp>
      <p:sp>
        <p:nvSpPr>
          <p:cNvPr id="73" name="TextBox 72">
            <a:extLst>
              <a:ext uri="{FF2B5EF4-FFF2-40B4-BE49-F238E27FC236}">
                <a16:creationId xmlns:a16="http://schemas.microsoft.com/office/drawing/2014/main" id="{C5213106-329F-1B6B-5041-7BD37E413A9D}"/>
              </a:ext>
            </a:extLst>
          </p:cNvPr>
          <p:cNvSpPr txBox="1"/>
          <p:nvPr/>
        </p:nvSpPr>
        <p:spPr>
          <a:xfrm>
            <a:off x="9876604" y="131633"/>
            <a:ext cx="1742696"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err="1">
                <a:ln>
                  <a:noFill/>
                </a:ln>
                <a:solidFill>
                  <a:prstClr val="black"/>
                </a:solidFill>
                <a:effectLst/>
                <a:uLnTx/>
                <a:uFillTx/>
                <a:latin typeface="Trebuchet MS" panose="020B0603020202020204"/>
                <a:ea typeface="+mn-ea"/>
                <a:cs typeface="+mn-cs"/>
              </a:rPr>
              <a:t>SLD</a:t>
            </a:r>
            <a:r>
              <a:rPr kumimoji="0" lang="en-US" sz="1600" b="1" i="0" u="none" strike="noStrike" kern="1200" cap="none" spc="0" normalizeH="0" baseline="0" noProof="0" dirty="0">
                <a:ln>
                  <a:noFill/>
                </a:ln>
                <a:solidFill>
                  <a:prstClr val="black"/>
                </a:solidFill>
                <a:effectLst/>
                <a:uLnTx/>
                <a:uFillTx/>
                <a:latin typeface="Trebuchet MS" panose="020B0603020202020204"/>
                <a:ea typeface="+mn-ea"/>
                <a:cs typeface="+mn-cs"/>
              </a:rPr>
              <a:t> NAME SERVER</a:t>
            </a:r>
          </a:p>
        </p:txBody>
      </p:sp>
      <p:cxnSp>
        <p:nvCxnSpPr>
          <p:cNvPr id="74" name="Straight Arrow Connector 73">
            <a:extLst>
              <a:ext uri="{FF2B5EF4-FFF2-40B4-BE49-F238E27FC236}">
                <a16:creationId xmlns:a16="http://schemas.microsoft.com/office/drawing/2014/main" id="{243FEC44-238E-B77F-CFC4-BE6FCD5EACA0}"/>
              </a:ext>
            </a:extLst>
          </p:cNvPr>
          <p:cNvCxnSpPr>
            <a:cxnSpLocks/>
          </p:cNvCxnSpPr>
          <p:nvPr/>
        </p:nvCxnSpPr>
        <p:spPr>
          <a:xfrm flipH="1">
            <a:off x="5019107" y="5322658"/>
            <a:ext cx="5723095" cy="0"/>
          </a:xfrm>
          <a:prstGeom prst="straightConnector1">
            <a:avLst/>
          </a:prstGeom>
          <a:ln w="19050">
            <a:solidFill>
              <a:srgbClr val="FF9900"/>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75" name="Oval 74">
            <a:extLst>
              <a:ext uri="{FF2B5EF4-FFF2-40B4-BE49-F238E27FC236}">
                <a16:creationId xmlns:a16="http://schemas.microsoft.com/office/drawing/2014/main" id="{5B65FA90-B6C6-3714-FF1A-FED7520A8DC4}"/>
              </a:ext>
            </a:extLst>
          </p:cNvPr>
          <p:cNvSpPr/>
          <p:nvPr/>
        </p:nvSpPr>
        <p:spPr>
          <a:xfrm>
            <a:off x="5011777" y="5038235"/>
            <a:ext cx="215115" cy="215115"/>
          </a:xfrm>
          <a:prstGeom prst="ellipse">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7</a:t>
            </a:r>
          </a:p>
        </p:txBody>
      </p:sp>
      <p:sp>
        <p:nvSpPr>
          <p:cNvPr id="76" name="TextBox 75">
            <a:extLst>
              <a:ext uri="{FF2B5EF4-FFF2-40B4-BE49-F238E27FC236}">
                <a16:creationId xmlns:a16="http://schemas.microsoft.com/office/drawing/2014/main" id="{C6E06636-42C2-4BD5-7F06-2E7833379F55}"/>
              </a:ext>
            </a:extLst>
          </p:cNvPr>
          <p:cNvSpPr txBox="1"/>
          <p:nvPr/>
        </p:nvSpPr>
        <p:spPr>
          <a:xfrm>
            <a:off x="7072312" y="5049949"/>
            <a:ext cx="1574567" cy="523220"/>
          </a:xfrm>
          <a:prstGeom prst="rect">
            <a:avLst/>
          </a:prstGeom>
          <a:noFill/>
        </p:spPr>
        <p:txBody>
          <a:bodyPr wrap="square" rtlCol="0">
            <a:spAutoFit/>
          </a:bodyPr>
          <a:lstStyle/>
          <a:p>
            <a:pPr marL="0" marR="0" lvl="0" indent="0" algn="ctr" defTabSz="914400" rtl="0" eaLnBrk="1" fontAlgn="auto" latinLnBrk="0" hangingPunct="1">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Trebuchet MS" panose="020B0603020202020204"/>
                <a:ea typeface="+mn-ea"/>
                <a:cs typeface="+mn-cs"/>
              </a:rPr>
              <a:t>Where is amazon.com?</a:t>
            </a:r>
          </a:p>
        </p:txBody>
      </p:sp>
      <p:cxnSp>
        <p:nvCxnSpPr>
          <p:cNvPr id="77" name="Straight Arrow Connector 76">
            <a:extLst>
              <a:ext uri="{FF2B5EF4-FFF2-40B4-BE49-F238E27FC236}">
                <a16:creationId xmlns:a16="http://schemas.microsoft.com/office/drawing/2014/main" id="{3E363B61-90A8-F23E-1C89-D50EE6D42CF6}"/>
              </a:ext>
            </a:extLst>
          </p:cNvPr>
          <p:cNvCxnSpPr>
            <a:cxnSpLocks/>
          </p:cNvCxnSpPr>
          <p:nvPr/>
        </p:nvCxnSpPr>
        <p:spPr>
          <a:xfrm flipH="1">
            <a:off x="5019107" y="5871292"/>
            <a:ext cx="5723095" cy="0"/>
          </a:xfrm>
          <a:prstGeom prst="straightConnector1">
            <a:avLst/>
          </a:prstGeom>
          <a:ln w="19050">
            <a:solidFill>
              <a:srgbClr val="FF99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8" name="Oval 77">
            <a:extLst>
              <a:ext uri="{FF2B5EF4-FFF2-40B4-BE49-F238E27FC236}">
                <a16:creationId xmlns:a16="http://schemas.microsoft.com/office/drawing/2014/main" id="{887C11EF-E25D-9B97-CF0A-317D72DE4E89}"/>
              </a:ext>
            </a:extLst>
          </p:cNvPr>
          <p:cNvSpPr/>
          <p:nvPr/>
        </p:nvSpPr>
        <p:spPr>
          <a:xfrm>
            <a:off x="10476509" y="5616532"/>
            <a:ext cx="215115" cy="215115"/>
          </a:xfrm>
          <a:prstGeom prst="ellipse">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8</a:t>
            </a:r>
          </a:p>
        </p:txBody>
      </p:sp>
      <p:sp>
        <p:nvSpPr>
          <p:cNvPr id="79" name="TextBox 78">
            <a:extLst>
              <a:ext uri="{FF2B5EF4-FFF2-40B4-BE49-F238E27FC236}">
                <a16:creationId xmlns:a16="http://schemas.microsoft.com/office/drawing/2014/main" id="{09D73537-A2DF-077C-7791-6DAA58806E82}"/>
              </a:ext>
            </a:extLst>
          </p:cNvPr>
          <p:cNvSpPr txBox="1"/>
          <p:nvPr/>
        </p:nvSpPr>
        <p:spPr>
          <a:xfrm>
            <a:off x="6638124" y="5613247"/>
            <a:ext cx="2489709" cy="523220"/>
          </a:xfrm>
          <a:prstGeom prst="rect">
            <a:avLst/>
          </a:prstGeom>
          <a:noFill/>
        </p:spPr>
        <p:txBody>
          <a:bodyPr wrap="square" rtlCol="0">
            <a:spAutoFit/>
          </a:bodyPr>
          <a:lstStyle/>
          <a:p>
            <a:pPr marL="0" marR="0" lvl="0" indent="0" algn="ctr" defTabSz="914400" rtl="0" eaLnBrk="1" fontAlgn="auto" latinLnBrk="0" hangingPunct="1">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Trebuchet MS" panose="020B0603020202020204"/>
                <a:ea typeface="+mn-ea"/>
                <a:cs typeface="+mn-cs"/>
              </a:rPr>
              <a:t>Go to amazon.com </a:t>
            </a:r>
            <a:br>
              <a:rPr kumimoji="0" lang="en-US" sz="1400" b="0" i="0" u="none" strike="noStrike" kern="1200" cap="none" spc="0" normalizeH="0" baseline="0" noProof="0" dirty="0">
                <a:ln>
                  <a:noFill/>
                </a:ln>
                <a:solidFill>
                  <a:prstClr val="black"/>
                </a:solidFill>
                <a:effectLst/>
                <a:uLnTx/>
                <a:uFillTx/>
                <a:latin typeface="Trebuchet MS" panose="020B0603020202020204"/>
                <a:ea typeface="+mn-ea"/>
                <a:cs typeface="+mn-cs"/>
              </a:rPr>
            </a:br>
            <a:r>
              <a:rPr kumimoji="0" lang="en-US" sz="1400" b="0" i="0" u="none" strike="noStrike" kern="1200" cap="none" spc="0" normalizeH="0" baseline="0" noProof="0" dirty="0">
                <a:ln>
                  <a:noFill/>
                </a:ln>
                <a:solidFill>
                  <a:prstClr val="black"/>
                </a:solidFill>
                <a:effectLst/>
                <a:uLnTx/>
                <a:uFillTx/>
                <a:latin typeface="Trebuchet MS" panose="020B0603020202020204"/>
                <a:ea typeface="+mn-ea"/>
                <a:cs typeface="+mn-cs"/>
              </a:rPr>
              <a:t>205.251.242.103</a:t>
            </a:r>
          </a:p>
        </p:txBody>
      </p:sp>
      <p:cxnSp>
        <p:nvCxnSpPr>
          <p:cNvPr id="82" name="Straight Arrow Connector 81">
            <a:extLst>
              <a:ext uri="{FF2B5EF4-FFF2-40B4-BE49-F238E27FC236}">
                <a16:creationId xmlns:a16="http://schemas.microsoft.com/office/drawing/2014/main" id="{0806FC90-A0D2-227B-2F85-3A35C2C92278}"/>
              </a:ext>
            </a:extLst>
          </p:cNvPr>
          <p:cNvCxnSpPr>
            <a:cxnSpLocks/>
          </p:cNvCxnSpPr>
          <p:nvPr/>
        </p:nvCxnSpPr>
        <p:spPr>
          <a:xfrm flipH="1">
            <a:off x="3023467" y="6312893"/>
            <a:ext cx="1830633" cy="14505"/>
          </a:xfrm>
          <a:prstGeom prst="straightConnector1">
            <a:avLst/>
          </a:prstGeom>
          <a:ln w="19050">
            <a:solidFill>
              <a:srgbClr val="FF99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3" name="Oval 82">
            <a:extLst>
              <a:ext uri="{FF2B5EF4-FFF2-40B4-BE49-F238E27FC236}">
                <a16:creationId xmlns:a16="http://schemas.microsoft.com/office/drawing/2014/main" id="{42FDC9B3-337B-9E87-1E82-CBB01737195C}"/>
              </a:ext>
            </a:extLst>
          </p:cNvPr>
          <p:cNvSpPr/>
          <p:nvPr/>
        </p:nvSpPr>
        <p:spPr>
          <a:xfrm>
            <a:off x="4621542" y="6025344"/>
            <a:ext cx="215115" cy="215115"/>
          </a:xfrm>
          <a:prstGeom prst="ellipse">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9</a:t>
            </a:r>
          </a:p>
        </p:txBody>
      </p:sp>
      <p:sp>
        <p:nvSpPr>
          <p:cNvPr id="84" name="TextBox 83">
            <a:extLst>
              <a:ext uri="{FF2B5EF4-FFF2-40B4-BE49-F238E27FC236}">
                <a16:creationId xmlns:a16="http://schemas.microsoft.com/office/drawing/2014/main" id="{3FDCC80E-3D9C-9EA2-2DC3-3EB3C3C17EB7}"/>
              </a:ext>
            </a:extLst>
          </p:cNvPr>
          <p:cNvSpPr txBox="1"/>
          <p:nvPr/>
        </p:nvSpPr>
        <p:spPr>
          <a:xfrm>
            <a:off x="3020743" y="6081176"/>
            <a:ext cx="1677887" cy="492443"/>
          </a:xfrm>
          <a:prstGeom prst="rect">
            <a:avLst/>
          </a:prstGeom>
          <a:noFill/>
        </p:spPr>
        <p:txBody>
          <a:bodyPr wrap="square" rtlCol="0">
            <a:spAutoFit/>
          </a:bodyPr>
          <a:lstStyle/>
          <a:p>
            <a:pPr marL="0" marR="0" lvl="0" indent="0" algn="ctr" defTabSz="914400" rtl="0" eaLnBrk="1" fontAlgn="auto" latinLnBrk="0" hangingPunct="1">
              <a:spcBef>
                <a:spcPts val="0"/>
              </a:spcBef>
              <a:spcAft>
                <a:spcPts val="0"/>
              </a:spcAft>
              <a:buClrTx/>
              <a:buSzTx/>
              <a:buFontTx/>
              <a:buNone/>
              <a:tabLst/>
              <a:defRPr/>
            </a:pPr>
            <a:r>
              <a:rPr lang="en-US" sz="1300" dirty="0">
                <a:solidFill>
                  <a:prstClr val="black"/>
                </a:solidFill>
                <a:latin typeface="Trebuchet MS" panose="020B0603020202020204"/>
              </a:rPr>
              <a:t>amazon.com is at </a:t>
            </a:r>
            <a:r>
              <a:rPr kumimoji="0" lang="en-US" sz="1300" b="0" i="0" u="none" strike="noStrike" kern="1200" cap="none" spc="0" normalizeH="0" baseline="0" noProof="0" dirty="0">
                <a:ln>
                  <a:noFill/>
                </a:ln>
                <a:solidFill>
                  <a:prstClr val="black"/>
                </a:solidFill>
                <a:effectLst/>
                <a:uLnTx/>
                <a:uFillTx/>
                <a:latin typeface="Trebuchet MS" panose="020B0603020202020204"/>
                <a:ea typeface="+mn-ea"/>
                <a:cs typeface="+mn-cs"/>
              </a:rPr>
              <a:t>205.251.242.103</a:t>
            </a:r>
          </a:p>
        </p:txBody>
      </p:sp>
      <p:cxnSp>
        <p:nvCxnSpPr>
          <p:cNvPr id="86" name="Straight Arrow Connector 85">
            <a:extLst>
              <a:ext uri="{FF2B5EF4-FFF2-40B4-BE49-F238E27FC236}">
                <a16:creationId xmlns:a16="http://schemas.microsoft.com/office/drawing/2014/main" id="{56C09683-77D2-475B-9CBF-72BD928612E3}"/>
              </a:ext>
            </a:extLst>
          </p:cNvPr>
          <p:cNvCxnSpPr>
            <a:cxnSpLocks/>
          </p:cNvCxnSpPr>
          <p:nvPr/>
        </p:nvCxnSpPr>
        <p:spPr>
          <a:xfrm flipH="1">
            <a:off x="1119631" y="6312893"/>
            <a:ext cx="1727669" cy="14504"/>
          </a:xfrm>
          <a:prstGeom prst="straightConnector1">
            <a:avLst/>
          </a:prstGeom>
          <a:ln w="19050">
            <a:solidFill>
              <a:srgbClr val="FF99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7" name="Oval 86">
            <a:extLst>
              <a:ext uri="{FF2B5EF4-FFF2-40B4-BE49-F238E27FC236}">
                <a16:creationId xmlns:a16="http://schemas.microsoft.com/office/drawing/2014/main" id="{42392F7B-5A53-F057-9ACB-93EC6E389572}"/>
              </a:ext>
            </a:extLst>
          </p:cNvPr>
          <p:cNvSpPr/>
          <p:nvPr/>
        </p:nvSpPr>
        <p:spPr>
          <a:xfrm>
            <a:off x="2554373" y="5974840"/>
            <a:ext cx="262536" cy="262536"/>
          </a:xfrm>
          <a:prstGeom prst="ellipse">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dirty="0"/>
              <a:t>10</a:t>
            </a:r>
          </a:p>
        </p:txBody>
      </p:sp>
      <p:sp>
        <p:nvSpPr>
          <p:cNvPr id="88" name="TextBox 87">
            <a:extLst>
              <a:ext uri="{FF2B5EF4-FFF2-40B4-BE49-F238E27FC236}">
                <a16:creationId xmlns:a16="http://schemas.microsoft.com/office/drawing/2014/main" id="{3DB737ED-09B8-3D8C-EFDF-DDF85CD11ACC}"/>
              </a:ext>
            </a:extLst>
          </p:cNvPr>
          <p:cNvSpPr txBox="1"/>
          <p:nvPr/>
        </p:nvSpPr>
        <p:spPr>
          <a:xfrm>
            <a:off x="1074107" y="6081661"/>
            <a:ext cx="1677887" cy="492443"/>
          </a:xfrm>
          <a:prstGeom prst="rect">
            <a:avLst/>
          </a:prstGeom>
          <a:noFill/>
        </p:spPr>
        <p:txBody>
          <a:bodyPr wrap="square" rtlCol="0">
            <a:spAutoFit/>
          </a:bodyPr>
          <a:lstStyle/>
          <a:p>
            <a:pPr marL="0" marR="0" lvl="0" indent="0" algn="ctr" defTabSz="914400" rtl="0" eaLnBrk="1" fontAlgn="auto" latinLnBrk="0" hangingPunct="1">
              <a:spcBef>
                <a:spcPts val="0"/>
              </a:spcBef>
              <a:spcAft>
                <a:spcPts val="0"/>
              </a:spcAft>
              <a:buClrTx/>
              <a:buSzTx/>
              <a:buFontTx/>
              <a:buNone/>
              <a:tabLst/>
              <a:defRPr/>
            </a:pPr>
            <a:r>
              <a:rPr lang="en-US" sz="1300" dirty="0">
                <a:solidFill>
                  <a:prstClr val="black"/>
                </a:solidFill>
                <a:latin typeface="Trebuchet MS" panose="020B0603020202020204"/>
              </a:rPr>
              <a:t>Open page at </a:t>
            </a:r>
            <a:r>
              <a:rPr kumimoji="0" lang="en-US" sz="1300" b="0" i="0" u="none" strike="noStrike" kern="1200" cap="none" spc="0" normalizeH="0" baseline="0" noProof="0" dirty="0">
                <a:ln>
                  <a:noFill/>
                </a:ln>
                <a:solidFill>
                  <a:prstClr val="black"/>
                </a:solidFill>
                <a:effectLst/>
                <a:uLnTx/>
                <a:uFillTx/>
                <a:latin typeface="Trebuchet MS" panose="020B0603020202020204"/>
                <a:ea typeface="+mn-ea"/>
                <a:cs typeface="+mn-cs"/>
              </a:rPr>
              <a:t>205.251.242.103</a:t>
            </a:r>
          </a:p>
        </p:txBody>
      </p:sp>
      <p:sp>
        <p:nvSpPr>
          <p:cNvPr id="106" name="Rectangle 105">
            <a:extLst>
              <a:ext uri="{FF2B5EF4-FFF2-40B4-BE49-F238E27FC236}">
                <a16:creationId xmlns:a16="http://schemas.microsoft.com/office/drawing/2014/main" id="{1012CADA-38C4-9336-5256-05A68DAB5817}"/>
              </a:ext>
            </a:extLst>
          </p:cNvPr>
          <p:cNvSpPr/>
          <p:nvPr/>
        </p:nvSpPr>
        <p:spPr>
          <a:xfrm>
            <a:off x="308396" y="464316"/>
            <a:ext cx="1458130" cy="698532"/>
          </a:xfrm>
          <a:prstGeom prst="rect">
            <a:avLst/>
          </a:pr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107" name="TextBox 106">
            <a:extLst>
              <a:ext uri="{FF2B5EF4-FFF2-40B4-BE49-F238E27FC236}">
                <a16:creationId xmlns:a16="http://schemas.microsoft.com/office/drawing/2014/main" id="{D8841A31-1739-BCCB-C5C7-17B23585DD17}"/>
              </a:ext>
            </a:extLst>
          </p:cNvPr>
          <p:cNvSpPr txBox="1"/>
          <p:nvPr/>
        </p:nvSpPr>
        <p:spPr>
          <a:xfrm>
            <a:off x="2931019" y="1689197"/>
            <a:ext cx="2061331" cy="523220"/>
          </a:xfrm>
          <a:prstGeom prst="rect">
            <a:avLst/>
          </a:prstGeom>
          <a:noFill/>
        </p:spPr>
        <p:txBody>
          <a:bodyPr wrap="square" rtlCol="0">
            <a:spAutoFit/>
          </a:bodyPr>
          <a:lstStyle/>
          <a:p>
            <a:pPr marL="0" marR="0" lvl="0" indent="0" algn="ctr" defTabSz="914400" rtl="0" eaLnBrk="1" fontAlgn="auto" latinLnBrk="0" hangingPunct="1">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Trebuchet MS" panose="020B0603020202020204"/>
                <a:ea typeface="+mn-ea"/>
                <a:cs typeface="+mn-cs"/>
              </a:rPr>
              <a:t>Where is</a:t>
            </a:r>
            <a:br>
              <a:rPr kumimoji="0" lang="en-US" sz="1400" b="0" i="0" u="none" strike="noStrike" kern="1200" cap="none" spc="0" normalizeH="0" baseline="0" noProof="0" dirty="0">
                <a:ln>
                  <a:noFill/>
                </a:ln>
                <a:solidFill>
                  <a:prstClr val="black"/>
                </a:solidFill>
                <a:effectLst/>
                <a:uLnTx/>
                <a:uFillTx/>
                <a:latin typeface="Trebuchet MS" panose="020B0603020202020204"/>
                <a:ea typeface="+mn-ea"/>
                <a:cs typeface="+mn-cs"/>
              </a:rPr>
            </a:br>
            <a:r>
              <a:rPr kumimoji="0" lang="en-US" sz="1400" b="0" i="0" u="none" strike="noStrike" kern="1200" cap="none" spc="0" normalizeH="0" baseline="0" noProof="0" dirty="0">
                <a:ln>
                  <a:noFill/>
                </a:ln>
                <a:solidFill>
                  <a:prstClr val="black"/>
                </a:solidFill>
                <a:effectLst/>
                <a:uLnTx/>
                <a:uFillTx/>
                <a:latin typeface="Trebuchet MS" panose="020B0603020202020204"/>
                <a:ea typeface="+mn-ea"/>
                <a:cs typeface="+mn-cs"/>
              </a:rPr>
              <a:t>amazon.com?</a:t>
            </a:r>
          </a:p>
        </p:txBody>
      </p:sp>
      <p:pic>
        <p:nvPicPr>
          <p:cNvPr id="110" name="Picture 109" descr="Icon&#10;&#10;Description automatically generated">
            <a:extLst>
              <a:ext uri="{FF2B5EF4-FFF2-40B4-BE49-F238E27FC236}">
                <a16:creationId xmlns:a16="http://schemas.microsoft.com/office/drawing/2014/main" id="{3C07398B-8ACE-F529-C7CD-8AE09857F31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8650" y="66626"/>
            <a:ext cx="553998" cy="553998"/>
          </a:xfrm>
          <a:prstGeom prst="rect">
            <a:avLst/>
          </a:prstGeom>
        </p:spPr>
      </p:pic>
      <p:pic>
        <p:nvPicPr>
          <p:cNvPr id="2" name="Picture 1" descr="Icon&#10;&#10;Description automatically generated">
            <a:extLst>
              <a:ext uri="{FF2B5EF4-FFF2-40B4-BE49-F238E27FC236}">
                <a16:creationId xmlns:a16="http://schemas.microsoft.com/office/drawing/2014/main" id="{235C71D6-7BCF-6513-9035-AFF21D4EFAB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0091" y="5721137"/>
            <a:ext cx="553998" cy="553998"/>
          </a:xfrm>
          <a:prstGeom prst="rect">
            <a:avLst/>
          </a:prstGeom>
        </p:spPr>
      </p:pic>
    </p:spTree>
    <p:extLst>
      <p:ext uri="{BB962C8B-B14F-4D97-AF65-F5344CB8AC3E}">
        <p14:creationId xmlns:p14="http://schemas.microsoft.com/office/powerpoint/2010/main" val="1249771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3"/>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44"/>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5"/>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6"/>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29"/>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50"/>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51"/>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52"/>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54"/>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53"/>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7"/>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55"/>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56"/>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57"/>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65"/>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66"/>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67"/>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70"/>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71"/>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73"/>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69"/>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nodeType="clickEffect">
                                  <p:stCondLst>
                                    <p:cond delay="0"/>
                                  </p:stCondLst>
                                  <p:childTnLst>
                                    <p:set>
                                      <p:cBhvr>
                                        <p:cTn id="96" dur="1" fill="hold">
                                          <p:stCondLst>
                                            <p:cond delay="0"/>
                                          </p:stCondLst>
                                        </p:cTn>
                                        <p:tgtEl>
                                          <p:spTgt spid="74"/>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75"/>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76"/>
                                        </p:tgtEl>
                                        <p:attrNameLst>
                                          <p:attrName>style.visibility</p:attrName>
                                        </p:attrNameLst>
                                      </p:cBhvr>
                                      <p:to>
                                        <p:strVal val="visible"/>
                                      </p:to>
                                    </p:set>
                                  </p:childTnLst>
                                </p:cTn>
                              </p:par>
                            </p:childTnLst>
                          </p:cTn>
                        </p:par>
                      </p:childTnLst>
                    </p:cTn>
                  </p:par>
                  <p:par>
                    <p:cTn id="101" fill="hold">
                      <p:stCondLst>
                        <p:cond delay="indefinite"/>
                      </p:stCondLst>
                      <p:childTnLst>
                        <p:par>
                          <p:cTn id="102" fill="hold">
                            <p:stCondLst>
                              <p:cond delay="0"/>
                            </p:stCondLst>
                            <p:childTnLst>
                              <p:par>
                                <p:cTn id="103" presetID="1" presetClass="entr" presetSubtype="0" fill="hold" nodeType="clickEffect">
                                  <p:stCondLst>
                                    <p:cond delay="0"/>
                                  </p:stCondLst>
                                  <p:childTnLst>
                                    <p:set>
                                      <p:cBhvr>
                                        <p:cTn id="104" dur="1" fill="hold">
                                          <p:stCondLst>
                                            <p:cond delay="0"/>
                                          </p:stCondLst>
                                        </p:cTn>
                                        <p:tgtEl>
                                          <p:spTgt spid="77"/>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78"/>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79"/>
                                        </p:tgtEl>
                                        <p:attrNameLst>
                                          <p:attrName>style.visibility</p:attrName>
                                        </p:attrNameLst>
                                      </p:cBhvr>
                                      <p:to>
                                        <p:strVal val="visible"/>
                                      </p:to>
                                    </p:set>
                                  </p:childTnLst>
                                </p:cTn>
                              </p:par>
                            </p:childTnLst>
                          </p:cTn>
                        </p:par>
                      </p:childTnLst>
                    </p:cTn>
                  </p:par>
                  <p:par>
                    <p:cTn id="109" fill="hold">
                      <p:stCondLst>
                        <p:cond delay="indefinite"/>
                      </p:stCondLst>
                      <p:childTnLst>
                        <p:par>
                          <p:cTn id="110" fill="hold">
                            <p:stCondLst>
                              <p:cond delay="0"/>
                            </p:stCondLst>
                            <p:childTnLst>
                              <p:par>
                                <p:cTn id="111" presetID="1" presetClass="entr" presetSubtype="0" fill="hold" nodeType="clickEffect">
                                  <p:stCondLst>
                                    <p:cond delay="0"/>
                                  </p:stCondLst>
                                  <p:childTnLst>
                                    <p:set>
                                      <p:cBhvr>
                                        <p:cTn id="112" dur="1" fill="hold">
                                          <p:stCondLst>
                                            <p:cond delay="0"/>
                                          </p:stCondLst>
                                        </p:cTn>
                                        <p:tgtEl>
                                          <p:spTgt spid="82"/>
                                        </p:tgtEl>
                                        <p:attrNameLst>
                                          <p:attrName>style.visibility</p:attrName>
                                        </p:attrNameLst>
                                      </p:cBhvr>
                                      <p:to>
                                        <p:strVal val="visible"/>
                                      </p:to>
                                    </p:set>
                                  </p:childTnLst>
                                </p:cTn>
                              </p:par>
                              <p:par>
                                <p:cTn id="113" presetID="1" presetClass="entr" presetSubtype="0" fill="hold" grpId="0" nodeType="withEffect">
                                  <p:stCondLst>
                                    <p:cond delay="0"/>
                                  </p:stCondLst>
                                  <p:childTnLst>
                                    <p:set>
                                      <p:cBhvr>
                                        <p:cTn id="114" dur="1" fill="hold">
                                          <p:stCondLst>
                                            <p:cond delay="0"/>
                                          </p:stCondLst>
                                        </p:cTn>
                                        <p:tgtEl>
                                          <p:spTgt spid="83"/>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84"/>
                                        </p:tgtEl>
                                        <p:attrNameLst>
                                          <p:attrName>style.visibility</p:attrName>
                                        </p:attrNameLst>
                                      </p:cBhvr>
                                      <p:to>
                                        <p:strVal val="visible"/>
                                      </p:to>
                                    </p:set>
                                  </p:childTnLst>
                                </p:cTn>
                              </p:par>
                            </p:childTnLst>
                          </p:cTn>
                        </p:par>
                      </p:childTnLst>
                    </p:cTn>
                  </p:par>
                  <p:par>
                    <p:cTn id="117" fill="hold">
                      <p:stCondLst>
                        <p:cond delay="indefinite"/>
                      </p:stCondLst>
                      <p:childTnLst>
                        <p:par>
                          <p:cTn id="118" fill="hold">
                            <p:stCondLst>
                              <p:cond delay="0"/>
                            </p:stCondLst>
                            <p:childTnLst>
                              <p:par>
                                <p:cTn id="119" presetID="1" presetClass="entr" presetSubtype="0" fill="hold" nodeType="clickEffect">
                                  <p:stCondLst>
                                    <p:cond delay="0"/>
                                  </p:stCondLst>
                                  <p:childTnLst>
                                    <p:set>
                                      <p:cBhvr>
                                        <p:cTn id="120" dur="1" fill="hold">
                                          <p:stCondLst>
                                            <p:cond delay="0"/>
                                          </p:stCondLst>
                                        </p:cTn>
                                        <p:tgtEl>
                                          <p:spTgt spid="86"/>
                                        </p:tgtEl>
                                        <p:attrNameLst>
                                          <p:attrName>style.visibility</p:attrName>
                                        </p:attrNameLst>
                                      </p:cBhvr>
                                      <p:to>
                                        <p:strVal val="visible"/>
                                      </p:to>
                                    </p:set>
                                  </p:childTnLst>
                                </p:cTn>
                              </p:par>
                              <p:par>
                                <p:cTn id="121" presetID="1" presetClass="entr" presetSubtype="0" fill="hold" grpId="0" nodeType="withEffect">
                                  <p:stCondLst>
                                    <p:cond delay="0"/>
                                  </p:stCondLst>
                                  <p:childTnLst>
                                    <p:set>
                                      <p:cBhvr>
                                        <p:cTn id="122" dur="1" fill="hold">
                                          <p:stCondLst>
                                            <p:cond delay="0"/>
                                          </p:stCondLst>
                                        </p:cTn>
                                        <p:tgtEl>
                                          <p:spTgt spid="87"/>
                                        </p:tgtEl>
                                        <p:attrNameLst>
                                          <p:attrName>style.visibility</p:attrName>
                                        </p:attrNameLst>
                                      </p:cBhvr>
                                      <p:to>
                                        <p:strVal val="visible"/>
                                      </p:to>
                                    </p:set>
                                  </p:childTnLst>
                                </p:cTn>
                              </p:par>
                              <p:par>
                                <p:cTn id="123" presetID="1" presetClass="entr" presetSubtype="0" fill="hold" grpId="0" nodeType="withEffect">
                                  <p:stCondLst>
                                    <p:cond delay="0"/>
                                  </p:stCondLst>
                                  <p:childTnLst>
                                    <p:set>
                                      <p:cBhvr>
                                        <p:cTn id="124" dur="1" fill="hold">
                                          <p:stCondLst>
                                            <p:cond delay="0"/>
                                          </p:stCondLst>
                                        </p:cTn>
                                        <p:tgtEl>
                                          <p:spTgt spid="88"/>
                                        </p:tgtEl>
                                        <p:attrNameLst>
                                          <p:attrName>style.visibility</p:attrName>
                                        </p:attrNameLst>
                                      </p:cBhvr>
                                      <p:to>
                                        <p:strVal val="visible"/>
                                      </p:to>
                                    </p:set>
                                  </p:childTnLst>
                                </p:cTn>
                              </p:par>
                            </p:childTnLst>
                          </p:cTn>
                        </p:par>
                      </p:childTnLst>
                    </p:cTn>
                  </p:par>
                  <p:par>
                    <p:cTn id="125" fill="hold">
                      <p:stCondLst>
                        <p:cond delay="indefinite"/>
                      </p:stCondLst>
                      <p:childTnLst>
                        <p:par>
                          <p:cTn id="126" fill="hold">
                            <p:stCondLst>
                              <p:cond delay="0"/>
                            </p:stCondLst>
                            <p:childTnLst>
                              <p:par>
                                <p:cTn id="127" presetID="1" presetClass="entr" presetSubtype="0" fill="hold" nodeType="clickEffect">
                                  <p:stCondLst>
                                    <p:cond delay="0"/>
                                  </p:stCondLst>
                                  <p:childTnLst>
                                    <p:set>
                                      <p:cBhvr>
                                        <p:cTn id="12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2" grpId="0"/>
      <p:bldP spid="24" grpId="0"/>
      <p:bldP spid="26" grpId="0" animBg="1"/>
      <p:bldP spid="31" grpId="0" animBg="1"/>
      <p:bldP spid="38" grpId="0" animBg="1"/>
      <p:bldP spid="40" grpId="0" animBg="1"/>
      <p:bldP spid="42" grpId="0"/>
      <p:bldP spid="43" grpId="0" animBg="1"/>
      <p:bldP spid="45" grpId="0" animBg="1"/>
      <p:bldP spid="46" grpId="0"/>
      <p:bldP spid="47" grpId="0" animBg="1"/>
      <p:bldP spid="50" grpId="0" animBg="1"/>
      <p:bldP spid="51" grpId="0"/>
      <p:bldP spid="53" grpId="0"/>
      <p:bldP spid="54" grpId="0" animBg="1"/>
      <p:bldP spid="56" grpId="0" animBg="1"/>
      <p:bldP spid="57" grpId="0"/>
      <p:bldP spid="66" grpId="0" animBg="1"/>
      <p:bldP spid="67" grpId="0"/>
      <p:bldP spid="69" grpId="0" animBg="1"/>
      <p:bldP spid="71" grpId="0" animBg="1"/>
      <p:bldP spid="73" grpId="0"/>
      <p:bldP spid="75" grpId="0" animBg="1"/>
      <p:bldP spid="76" grpId="0"/>
      <p:bldP spid="78" grpId="0" animBg="1"/>
      <p:bldP spid="79" grpId="0"/>
      <p:bldP spid="83" grpId="0" animBg="1"/>
      <p:bldP spid="84" grpId="0"/>
      <p:bldP spid="87" grpId="0" animBg="1"/>
      <p:bldP spid="88" grpId="0"/>
      <p:bldP spid="10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C2733-32AF-4B14-9D97-6842C2DE05BA}"/>
              </a:ext>
            </a:extLst>
          </p:cNvPr>
          <p:cNvSpPr>
            <a:spLocks noGrp="1"/>
          </p:cNvSpPr>
          <p:nvPr>
            <p:ph type="title"/>
          </p:nvPr>
        </p:nvSpPr>
        <p:spPr/>
        <p:txBody>
          <a:bodyPr/>
          <a:lstStyle/>
          <a:p>
            <a:r>
              <a:rPr lang="en-US" dirty="0"/>
              <a:t>Common DNS Record Types</a:t>
            </a:r>
          </a:p>
        </p:txBody>
      </p:sp>
      <p:sp>
        <p:nvSpPr>
          <p:cNvPr id="8" name="TextBox 7">
            <a:extLst>
              <a:ext uri="{FF2B5EF4-FFF2-40B4-BE49-F238E27FC236}">
                <a16:creationId xmlns:a16="http://schemas.microsoft.com/office/drawing/2014/main" id="{7C58A7FE-04D5-8297-39A4-D4938E4968A9}"/>
              </a:ext>
            </a:extLst>
          </p:cNvPr>
          <p:cNvSpPr txBox="1"/>
          <p:nvPr/>
        </p:nvSpPr>
        <p:spPr>
          <a:xfrm>
            <a:off x="1216269" y="1195262"/>
            <a:ext cx="9759461" cy="425885"/>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lang="en-US" sz="2800" dirty="0">
                <a:solidFill>
                  <a:srgbClr val="FF9900"/>
                </a:solidFill>
                <a:latin typeface="+mj-lt"/>
                <a:ea typeface="PS TT Commons" charset="0"/>
                <a:cs typeface="PS TT Commons" charset="0"/>
              </a:rPr>
              <a:t>Used for mapping host names and IP records in DNS</a:t>
            </a:r>
            <a:endParaRPr kumimoji="0" lang="en-US" sz="2800" b="0" i="0" u="none" strike="noStrike" kern="1200" cap="none" spc="0" normalizeH="0" baseline="0" noProof="0" dirty="0">
              <a:ln>
                <a:noFill/>
              </a:ln>
              <a:solidFill>
                <a:srgbClr val="FF9900"/>
              </a:solidFill>
              <a:effectLst/>
              <a:uLnTx/>
              <a:uFillTx/>
              <a:latin typeface="+mj-lt"/>
              <a:ea typeface="PS TT Commons" charset="0"/>
              <a:cs typeface="PS TT Commons" charset="0"/>
            </a:endParaRPr>
          </a:p>
        </p:txBody>
      </p:sp>
    </p:spTree>
    <p:extLst>
      <p:ext uri="{BB962C8B-B14F-4D97-AF65-F5344CB8AC3E}">
        <p14:creationId xmlns:p14="http://schemas.microsoft.com/office/powerpoint/2010/main" val="382611414"/>
      </p:ext>
    </p:extLst>
  </p:cSld>
  <p:clrMapOvr>
    <a:masterClrMapping/>
  </p:clrMapOvr>
</p:sld>
</file>

<file path=ppt/theme/theme1.xml><?xml version="1.0" encoding="utf-8"?>
<a:theme xmlns:a="http://schemas.openxmlformats.org/drawingml/2006/main" name="Blank">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rebuchet MS">
      <a:majorFont>
        <a:latin typeface="Trebuchet MS" panose="020B0603020202020204"/>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ZtM">
  <a:themeElements>
    <a:clrScheme name="F15B2A">
      <a:dk1>
        <a:srgbClr val="404040"/>
      </a:dk1>
      <a:lt1>
        <a:srgbClr val="FFFFFF"/>
      </a:lt1>
      <a:dk2>
        <a:srgbClr val="303030"/>
      </a:dk2>
      <a:lt2>
        <a:srgbClr val="E5E5E5"/>
      </a:lt2>
      <a:accent1>
        <a:srgbClr val="F15B2A"/>
      </a:accent1>
      <a:accent2>
        <a:srgbClr val="2A9FBC"/>
      </a:accent2>
      <a:accent3>
        <a:srgbClr val="2D2D2D"/>
      </a:accent3>
      <a:accent4>
        <a:srgbClr val="A62E5C"/>
      </a:accent4>
      <a:accent5>
        <a:srgbClr val="9BC850"/>
      </a:accent5>
      <a:accent6>
        <a:srgbClr val="675BA7"/>
      </a:accent6>
      <a:hlink>
        <a:srgbClr val="2A9FBC"/>
      </a:hlink>
      <a:folHlink>
        <a:srgbClr val="2A9FBC"/>
      </a:folHlink>
    </a:clrScheme>
    <a:fontScheme name="Trebuchet MS">
      <a:majorFont>
        <a:latin typeface="Trebuchet MS" panose="020B0603020202020204"/>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lIns="0" tIns="32970" rIns="65939" bIns="32970" rtlCol="0" anchor="b" anchorCtr="0">
        <a:noAutofit/>
      </a:bodyPr>
      <a:lstStyle>
        <a:defPPr marL="0" marR="0" indent="0" algn="l" defTabSz="439502" rtl="0" eaLnBrk="1" fontAlgn="auto" latinLnBrk="0" hangingPunct="1">
          <a:lnSpc>
            <a:spcPct val="85000"/>
          </a:lnSpc>
          <a:spcBef>
            <a:spcPct val="0"/>
          </a:spcBef>
          <a:spcAft>
            <a:spcPts val="0"/>
          </a:spcAft>
          <a:buClrTx/>
          <a:buSzTx/>
          <a:buFontTx/>
          <a:buNone/>
          <a:tabLst/>
          <a:defRPr kumimoji="0" sz="3525" b="0" i="0" u="none" strike="noStrike" kern="1200" cap="none" spc="0" normalizeH="0" baseline="0" noProof="0" dirty="0" smtClean="0">
            <a:ln>
              <a:noFill/>
            </a:ln>
            <a:solidFill>
              <a:srgbClr val="E5E5E5">
                <a:lumMod val="10000"/>
              </a:srgbClr>
            </a:solidFill>
            <a:effectLst/>
            <a:uLnTx/>
            <a:uFillTx/>
            <a:latin typeface="PS TT Commons" charset="0"/>
            <a:ea typeface="PS TT Commons" charset="0"/>
            <a:cs typeface="PS TT Commons" charset="0"/>
          </a:defRPr>
        </a:defPPr>
      </a:lstStyle>
    </a:txDef>
  </a:objectDefaults>
  <a:extraClrSchemeLst/>
  <a:extLst>
    <a:ext uri="{05A4C25C-085E-4340-85A3-A5531E510DB2}">
      <thm15:themeFamily xmlns:thm15="http://schemas.microsoft.com/office/thememl/2012/main" name="PSTTCommons" id="{415A3CED-455C-48C1-87D2-6E28B4E15F13}" vid="{B499725F-017E-4D18-8546-0C7168FF9622}"/>
    </a:ext>
  </a:extLst>
</a:theme>
</file>

<file path=ppt/theme/theme3.xml><?xml version="1.0" encoding="utf-8"?>
<a:theme xmlns:a="http://schemas.openxmlformats.org/drawingml/2006/main" name="1_Blank">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rebuchet MS">
      <a:majorFont>
        <a:latin typeface="Trebuchet MS" panose="020B0603020202020204"/>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2_Blank">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rebuchet MS">
      <a:majorFont>
        <a:latin typeface="Trebuchet MS" panose="020B0603020202020204"/>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1_ZtM">
  <a:themeElements>
    <a:clrScheme name="F15B2A">
      <a:dk1>
        <a:srgbClr val="404040"/>
      </a:dk1>
      <a:lt1>
        <a:srgbClr val="FFFFFF"/>
      </a:lt1>
      <a:dk2>
        <a:srgbClr val="303030"/>
      </a:dk2>
      <a:lt2>
        <a:srgbClr val="E5E5E5"/>
      </a:lt2>
      <a:accent1>
        <a:srgbClr val="F15B2A"/>
      </a:accent1>
      <a:accent2>
        <a:srgbClr val="2A9FBC"/>
      </a:accent2>
      <a:accent3>
        <a:srgbClr val="2D2D2D"/>
      </a:accent3>
      <a:accent4>
        <a:srgbClr val="A62E5C"/>
      </a:accent4>
      <a:accent5>
        <a:srgbClr val="9BC850"/>
      </a:accent5>
      <a:accent6>
        <a:srgbClr val="675BA7"/>
      </a:accent6>
      <a:hlink>
        <a:srgbClr val="2A9FBC"/>
      </a:hlink>
      <a:folHlink>
        <a:srgbClr val="2A9FBC"/>
      </a:folHlink>
    </a:clrScheme>
    <a:fontScheme name="Trebuchet MS">
      <a:majorFont>
        <a:latin typeface="Trebuchet MS" panose="020B0603020202020204"/>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lIns="0" tIns="32970" rIns="65939" bIns="32970" rtlCol="0" anchor="b" anchorCtr="0">
        <a:noAutofit/>
      </a:bodyPr>
      <a:lstStyle>
        <a:defPPr marL="0" marR="0" indent="0" algn="l" defTabSz="439502" rtl="0" eaLnBrk="1" fontAlgn="auto" latinLnBrk="0" hangingPunct="1">
          <a:lnSpc>
            <a:spcPct val="85000"/>
          </a:lnSpc>
          <a:spcBef>
            <a:spcPct val="0"/>
          </a:spcBef>
          <a:spcAft>
            <a:spcPts val="0"/>
          </a:spcAft>
          <a:buClrTx/>
          <a:buSzTx/>
          <a:buFontTx/>
          <a:buNone/>
          <a:tabLst/>
          <a:defRPr kumimoji="0" sz="3525" b="0" i="0" u="none" strike="noStrike" kern="1200" cap="none" spc="0" normalizeH="0" baseline="0" noProof="0" dirty="0" smtClean="0">
            <a:ln>
              <a:noFill/>
            </a:ln>
            <a:solidFill>
              <a:srgbClr val="E5E5E5">
                <a:lumMod val="10000"/>
              </a:srgbClr>
            </a:solidFill>
            <a:effectLst/>
            <a:uLnTx/>
            <a:uFillTx/>
            <a:latin typeface="PS TT Commons" charset="0"/>
            <a:ea typeface="PS TT Commons" charset="0"/>
            <a:cs typeface="PS TT Commons" charset="0"/>
          </a:defRPr>
        </a:defPPr>
      </a:lstStyle>
    </a:txDef>
  </a:objectDefaults>
  <a:extraClrSchemeLst/>
  <a:extLst>
    <a:ext uri="{05A4C25C-085E-4340-85A3-A5531E510DB2}">
      <thm15:themeFamily xmlns:thm15="http://schemas.microsoft.com/office/thememl/2012/main" name="PSTTCommons" id="{415A3CED-455C-48C1-87D2-6E28B4E15F13}" vid="{B499725F-017E-4D18-8546-0C7168FF9622}"/>
    </a:ext>
  </a:extLst>
</a:theme>
</file>

<file path=ppt/theme/theme6.xml><?xml version="1.0" encoding="utf-8"?>
<a:theme xmlns:a="http://schemas.openxmlformats.org/drawingml/2006/main" name="2_ZtM">
  <a:themeElements>
    <a:clrScheme name="F15B2A">
      <a:dk1>
        <a:srgbClr val="404040"/>
      </a:dk1>
      <a:lt1>
        <a:srgbClr val="FFFFFF"/>
      </a:lt1>
      <a:dk2>
        <a:srgbClr val="303030"/>
      </a:dk2>
      <a:lt2>
        <a:srgbClr val="E5E5E5"/>
      </a:lt2>
      <a:accent1>
        <a:srgbClr val="F15B2A"/>
      </a:accent1>
      <a:accent2>
        <a:srgbClr val="2A9FBC"/>
      </a:accent2>
      <a:accent3>
        <a:srgbClr val="2D2D2D"/>
      </a:accent3>
      <a:accent4>
        <a:srgbClr val="A62E5C"/>
      </a:accent4>
      <a:accent5>
        <a:srgbClr val="9BC850"/>
      </a:accent5>
      <a:accent6>
        <a:srgbClr val="675BA7"/>
      </a:accent6>
      <a:hlink>
        <a:srgbClr val="2A9FBC"/>
      </a:hlink>
      <a:folHlink>
        <a:srgbClr val="2A9FBC"/>
      </a:folHlink>
    </a:clrScheme>
    <a:fontScheme name="Trebuchet MS">
      <a:majorFont>
        <a:latin typeface="Trebuchet MS" panose="020B0603020202020204"/>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lIns="0" tIns="32970" rIns="65939" bIns="32970" rtlCol="0" anchor="b" anchorCtr="0">
        <a:noAutofit/>
      </a:bodyPr>
      <a:lstStyle>
        <a:defPPr marL="0" marR="0" indent="0" algn="l" defTabSz="439502" rtl="0" eaLnBrk="1" fontAlgn="auto" latinLnBrk="0" hangingPunct="1">
          <a:lnSpc>
            <a:spcPct val="85000"/>
          </a:lnSpc>
          <a:spcBef>
            <a:spcPct val="0"/>
          </a:spcBef>
          <a:spcAft>
            <a:spcPts val="0"/>
          </a:spcAft>
          <a:buClrTx/>
          <a:buSzTx/>
          <a:buFontTx/>
          <a:buNone/>
          <a:tabLst/>
          <a:defRPr kumimoji="0" sz="3525" b="0" i="0" u="none" strike="noStrike" kern="1200" cap="none" spc="0" normalizeH="0" baseline="0" noProof="0" dirty="0" smtClean="0">
            <a:ln>
              <a:noFill/>
            </a:ln>
            <a:solidFill>
              <a:srgbClr val="E5E5E5">
                <a:lumMod val="10000"/>
              </a:srgbClr>
            </a:solidFill>
            <a:effectLst/>
            <a:uLnTx/>
            <a:uFillTx/>
            <a:latin typeface="PS TT Commons" charset="0"/>
            <a:ea typeface="PS TT Commons" charset="0"/>
            <a:cs typeface="PS TT Commons" charset="0"/>
          </a:defRPr>
        </a:defPPr>
      </a:lstStyle>
    </a:txDef>
  </a:objectDefaults>
  <a:extraClrSchemeLst/>
  <a:extLst>
    <a:ext uri="{05A4C25C-085E-4340-85A3-A5531E510DB2}">
      <thm15:themeFamily xmlns:thm15="http://schemas.microsoft.com/office/thememl/2012/main" name="PSTTCommons" id="{415A3CED-455C-48C1-87D2-6E28B4E15F13}" vid="{B499725F-017E-4D18-8546-0C7168FF9622}"/>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51315</TotalTime>
  <Words>6370</Words>
  <Application>Microsoft Office PowerPoint</Application>
  <PresentationFormat>Widescreen</PresentationFormat>
  <Paragraphs>507</Paragraphs>
  <Slides>29</Slides>
  <Notes>29</Notes>
  <HiddenSlides>0</HiddenSlides>
  <MMClips>0</MMClips>
  <ScaleCrop>false</ScaleCrop>
  <HeadingPairs>
    <vt:vector size="6" baseType="variant">
      <vt:variant>
        <vt:lpstr>Fonts Used</vt:lpstr>
      </vt:variant>
      <vt:variant>
        <vt:i4>13</vt:i4>
      </vt:variant>
      <vt:variant>
        <vt:lpstr>Theme</vt:lpstr>
      </vt:variant>
      <vt:variant>
        <vt:i4>6</vt:i4>
      </vt:variant>
      <vt:variant>
        <vt:lpstr>Slide Titles</vt:lpstr>
      </vt:variant>
      <vt:variant>
        <vt:i4>29</vt:i4>
      </vt:variant>
    </vt:vector>
  </HeadingPairs>
  <TitlesOfParts>
    <vt:vector size="48" baseType="lpstr">
      <vt:lpstr>Amazon Ember</vt:lpstr>
      <vt:lpstr>Arial</vt:lpstr>
      <vt:lpstr>Calibri</vt:lpstr>
      <vt:lpstr>Calibri Light</vt:lpstr>
      <vt:lpstr>Lucida Grande</vt:lpstr>
      <vt:lpstr>Montserrat</vt:lpstr>
      <vt:lpstr>Myriad Pro</vt:lpstr>
      <vt:lpstr>Myriad Pro Light</vt:lpstr>
      <vt:lpstr>PS TT Commons</vt:lpstr>
      <vt:lpstr>PS TT Commons Light</vt:lpstr>
      <vt:lpstr>Tahoma</vt:lpstr>
      <vt:lpstr>Trebuchet MS</vt:lpstr>
      <vt:lpstr>Wingdings</vt:lpstr>
      <vt:lpstr>Blank</vt:lpstr>
      <vt:lpstr>ZtM</vt:lpstr>
      <vt:lpstr>1_Blank</vt:lpstr>
      <vt:lpstr>2_Blank</vt:lpstr>
      <vt:lpstr>1_ZtM</vt:lpstr>
      <vt:lpstr>2_ZtM</vt:lpstr>
      <vt:lpstr>PowerPoint Presentation</vt:lpstr>
      <vt:lpstr>PowerPoint Presentation</vt:lpstr>
      <vt:lpstr>PowerPoint Presentation</vt:lpstr>
      <vt:lpstr>PowerPoint Presentation</vt:lpstr>
      <vt:lpstr>PowerPoint Presentation</vt:lpstr>
      <vt:lpstr>The Anatomy of a Domain Name</vt:lpstr>
      <vt:lpstr>The Anatomy of a Domain Name</vt:lpstr>
      <vt:lpstr>PowerPoint Presentation</vt:lpstr>
      <vt:lpstr>Common DNS Record Types</vt:lpstr>
      <vt:lpstr>Common DNS Record Types</vt:lpstr>
      <vt:lpstr>PowerPoint Presentation</vt:lpstr>
      <vt:lpstr>PowerPoint Presentation</vt:lpstr>
      <vt:lpstr>DNS Routing</vt:lpstr>
      <vt:lpstr>PowerPoint Presentation</vt:lpstr>
      <vt:lpstr>Public and Private Hosted Zones (where you define records such as A, CNAME, AAAA, Alias, etc.)</vt:lpstr>
      <vt:lpstr>Route 53 Routing Policies</vt:lpstr>
      <vt:lpstr>Routing with Elastic Load Balancer vs. Route 53</vt:lpstr>
      <vt:lpstr>Using Route 53 and Load Balancers Together</vt:lpstr>
      <vt:lpstr>PowerPoint Presentation</vt:lpstr>
      <vt:lpstr>PowerPoint Presentation</vt:lpstr>
      <vt:lpstr>PowerPoint Presentation</vt:lpstr>
      <vt:lpstr>PowerPoint Presentation</vt:lpstr>
      <vt:lpstr>PowerPoint Presentation</vt:lpstr>
      <vt:lpstr>PowerPoint Presentation</vt:lpstr>
      <vt:lpstr>Using CloudFront with Route 53</vt:lpstr>
      <vt:lpstr>PowerPoint Presentation</vt:lpstr>
      <vt:lpstr>CloudFront vs. AWS Global Accelerator</vt:lpstr>
      <vt:lpstr>Important Points to Remember</vt:lpstr>
      <vt:lpstr>Important Points to Remember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Amber Israelsen</dc:creator>
  <cp:lastModifiedBy>Amber Israelsen</cp:lastModifiedBy>
  <cp:revision>3244</cp:revision>
  <dcterms:created xsi:type="dcterms:W3CDTF">2021-07-31T23:46:42Z</dcterms:created>
  <dcterms:modified xsi:type="dcterms:W3CDTF">2022-10-23T19:30:49Z</dcterms:modified>
</cp:coreProperties>
</file>